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67" r:id="rId3"/>
    <p:sldId id="266" r:id="rId4"/>
    <p:sldId id="289" r:id="rId5"/>
    <p:sldId id="307" r:id="rId6"/>
    <p:sldId id="269" r:id="rId7"/>
    <p:sldId id="257" r:id="rId8"/>
    <p:sldId id="316" r:id="rId9"/>
    <p:sldId id="258" r:id="rId10"/>
    <p:sldId id="259" r:id="rId11"/>
    <p:sldId id="291" r:id="rId12"/>
    <p:sldId id="292" r:id="rId13"/>
    <p:sldId id="271" r:id="rId14"/>
    <p:sldId id="263" r:id="rId15"/>
    <p:sldId id="309" r:id="rId16"/>
    <p:sldId id="264" r:id="rId17"/>
    <p:sldId id="308" r:id="rId18"/>
    <p:sldId id="293" r:id="rId19"/>
    <p:sldId id="294" r:id="rId20"/>
    <p:sldId id="261" r:id="rId21"/>
    <p:sldId id="265" r:id="rId22"/>
    <p:sldId id="275" r:id="rId23"/>
    <p:sldId id="276" r:id="rId24"/>
    <p:sldId id="277" r:id="rId25"/>
    <p:sldId id="295" r:id="rId26"/>
    <p:sldId id="281" r:id="rId27"/>
    <p:sldId id="279" r:id="rId28"/>
    <p:sldId id="278" r:id="rId29"/>
    <p:sldId id="296" r:id="rId30"/>
    <p:sldId id="299" r:id="rId31"/>
    <p:sldId id="305" r:id="rId32"/>
    <p:sldId id="311" r:id="rId33"/>
    <p:sldId id="312" r:id="rId34"/>
    <p:sldId id="313" r:id="rId35"/>
    <p:sldId id="314" r:id="rId36"/>
    <p:sldId id="315" r:id="rId37"/>
    <p:sldId id="297" r:id="rId38"/>
    <p:sldId id="301" r:id="rId39"/>
    <p:sldId id="302" r:id="rId40"/>
    <p:sldId id="303" r:id="rId41"/>
    <p:sldId id="270" r:id="rId42"/>
    <p:sldId id="282" r:id="rId43"/>
    <p:sldId id="304" r:id="rId44"/>
    <p:sldId id="306" r:id="rId45"/>
    <p:sldId id="274" r:id="rId46"/>
    <p:sldId id="287" r:id="rId47"/>
    <p:sldId id="310" r:id="rId48"/>
    <p:sldId id="273" r:id="rId49"/>
  </p:sldIdLst>
  <p:sldSz cx="12192000" cy="6858000"/>
  <p:notesSz cx="6858000" cy="9144000"/>
  <p:defaultTextStyle>
    <a:defPPr>
      <a:defRPr lang="la-Lat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>
        <p:scale>
          <a:sx n="75" d="100"/>
          <a:sy n="75" d="100"/>
        </p:scale>
        <p:origin x="1110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7FB49-BB9B-4D3C-B93D-CF06FF18FE61}" type="datetimeFigureOut">
              <a:rPr lang="de-DE" smtClean="0"/>
              <a:t>20.03.2019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0A6F2-5621-42F8-8001-84AEE326B4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50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CF23-D481-4C53-889A-4C4F5E2B642E}" type="datetime1">
              <a:rPr lang="la-Latn" smtClean="0"/>
              <a:t>20/03/2019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18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2152-E8FA-47EB-8D9F-4E858BD2C602}" type="datetime1">
              <a:rPr lang="la-Latn" smtClean="0"/>
              <a:t>20/03/2019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26105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5202-5C70-4E1D-BBBB-8AAF8428C45A}" type="datetime1">
              <a:rPr lang="la-Latn" smtClean="0"/>
              <a:t>20/03/2019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315228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A3E1A-036C-44FE-9827-28F65ED314F9}" type="datetime1">
              <a:rPr lang="la-Latn" smtClean="0"/>
              <a:t>20/03/2019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191322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6003-DDDA-4EF0-9630-787E5A47ED38}" type="datetime1">
              <a:rPr lang="la-Latn" smtClean="0"/>
              <a:t>20/03/2019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556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115B-C592-4278-AF3F-BB96CF61A2DC}" type="datetime1">
              <a:rPr lang="la-Latn" smtClean="0"/>
              <a:t>20/03/2019</a:t>
            </a:fld>
            <a:endParaRPr lang="la-Lat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277220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59F2-6552-455D-9EEF-C1172C9D9D0C}" type="datetime1">
              <a:rPr lang="la-Latn" smtClean="0"/>
              <a:t>20/03/2019</a:t>
            </a:fld>
            <a:endParaRPr lang="la-Lat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306225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7ADB-2595-4D76-A249-BECFDADE2C97}" type="datetime1">
              <a:rPr lang="la-Latn" smtClean="0"/>
              <a:t>20/03/2019</a:t>
            </a:fld>
            <a:endParaRPr lang="la-Lat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4079617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79F8-EC15-413C-831B-FADD00CC3F3B}" type="datetime1">
              <a:rPr lang="la-Latn" smtClean="0"/>
              <a:t>20/03/2019</a:t>
            </a:fld>
            <a:endParaRPr lang="la-Lat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la-Latn"/>
              <a:t>Carnuntum, 22.3.2019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169396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470BAC8-8CD5-4E96-971B-4D8209A2DFAD}" type="datetime1">
              <a:rPr lang="la-Latn" smtClean="0"/>
              <a:t>20/03/2019</a:t>
            </a:fld>
            <a:endParaRPr lang="la-Lat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la-Latn"/>
              <a:t>Carnuntum, 22.3.2019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418345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CEE5-418F-45FE-8208-065EC8774008}" type="datetime1">
              <a:rPr lang="la-Latn" smtClean="0"/>
              <a:t>20/03/2019</a:t>
            </a:fld>
            <a:endParaRPr lang="la-Lat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397270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2386E84-9868-48F7-B39D-E21C13CD9DE9}" type="datetime1">
              <a:rPr lang="la-Latn" smtClean="0"/>
              <a:t>20/03/2019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la-Latn"/>
              <a:t>Carnuntum, 22.3.2019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41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quizlet.com/class/5259530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goconqr.com/de-DE/p/881913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suchsel.de.vu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hyperlink" Target="http://www.puzzlemak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hule.at/service-menue-oben/suche/detail/vorlage-fuer-paare-finden.html?parentuid=109334&amp;cHash=d1a964f07b0561428d026cc60396f385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www.schule.at/service-menue-oben/suche/detail/vorlage-fuer-domino.html?parentuid=109334&amp;cHash=a9076cd56d9f90714ff2b4b88b509efb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tutory.d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zarb.de/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suchsel.de.v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stream/latinreaderforlo00hardrich/latinreaderforlo00hardrich_djvu.txt" TargetMode="External"/><Relationship Id="rId2" Type="http://schemas.openxmlformats.org/officeDocument/2006/relationships/hyperlink" Target="http://www.thelatinlibrary.com/ritchi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ingapps.org/display?v=pxqz6pbdk17" TargetMode="External"/><Relationship Id="rId2" Type="http://schemas.openxmlformats.org/officeDocument/2006/relationships/hyperlink" Target="https://learningapps.org/display?v=pxqz6pbdk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nimoto.com/play/ELRIprGrajYnPFMrn2SGC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three.flash-gear.com/npuz/puz.php?c=v&amp;id=4155773&amp;k=54674983" TargetMode="External"/><Relationship Id="rId2" Type="http://schemas.openxmlformats.org/officeDocument/2006/relationships/hyperlink" Target="http://www.wordle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://www.readwritethink.org/classroom-resources/student-interactives/cube-creator-30850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etschuden.com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virtuelle-ph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padlet.com/etschuden/xi6i55rkdsyj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UP-Date</a:t>
            </a:r>
            <a:endParaRPr lang="la-Latn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„Per </a:t>
            </a:r>
            <a:r>
              <a:rPr lang="de-DE" dirty="0" err="1"/>
              <a:t>devia</a:t>
            </a:r>
            <a:r>
              <a:rPr lang="de-DE" dirty="0"/>
              <a:t> </a:t>
            </a:r>
            <a:r>
              <a:rPr lang="de-DE" dirty="0" err="1"/>
              <a:t>rura</a:t>
            </a:r>
            <a:r>
              <a:rPr lang="de-DE" dirty="0"/>
              <a:t> </a:t>
            </a:r>
            <a:r>
              <a:rPr lang="de-DE" dirty="0" err="1"/>
              <a:t>vagantes</a:t>
            </a:r>
            <a:r>
              <a:rPr lang="de-DE" dirty="0"/>
              <a:t>“ … </a:t>
            </a:r>
          </a:p>
          <a:p>
            <a:r>
              <a:rPr lang="de-DE" b="1" dirty="0"/>
              <a:t>Unkonventionelle Pfade und Innovationen im Lateinunterricht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F9F786-E9A4-40A3-B28C-8BAF18B9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 dirty="0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3104832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Vokabel mündlich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39615" y="1863514"/>
            <a:ext cx="10058400" cy="4023360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Vokabelkaiser:</a:t>
            </a:r>
          </a:p>
          <a:p>
            <a:pPr lvl="1"/>
            <a:r>
              <a:rPr lang="de-DE" dirty="0"/>
              <a:t>5 Minuten</a:t>
            </a:r>
          </a:p>
          <a:p>
            <a:pPr lvl="1"/>
            <a:r>
              <a:rPr lang="de-DE" dirty="0"/>
              <a:t>nur erste Antwort gilt</a:t>
            </a:r>
          </a:p>
          <a:p>
            <a:pPr lvl="1"/>
            <a:endParaRPr lang="de-DE" dirty="0"/>
          </a:p>
          <a:p>
            <a:pPr marL="201168" lvl="1" indent="0">
              <a:buNone/>
            </a:pPr>
            <a:r>
              <a:rPr lang="de-DE" sz="2000" dirty="0"/>
              <a:t>Vokabelkartei</a:t>
            </a:r>
          </a:p>
          <a:p>
            <a:pPr marL="201168" lvl="1" indent="0">
              <a:buNone/>
            </a:pPr>
            <a:endParaRPr lang="de-DE" sz="2000" dirty="0"/>
          </a:p>
          <a:p>
            <a:pPr lvl="1"/>
            <a:endParaRPr lang="de-DE" dirty="0"/>
          </a:p>
          <a:p>
            <a:pPr marL="201168" lvl="1" indent="0">
              <a:buNone/>
            </a:pPr>
            <a:endParaRPr lang="de-DE" dirty="0"/>
          </a:p>
          <a:p>
            <a:pPr marL="201168" lvl="1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78" y="2271656"/>
            <a:ext cx="2551328" cy="160223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979849"/>
            <a:ext cx="2811290" cy="2173222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C6C55E-2A7A-4098-8044-281F9E2A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1114317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90719-B673-4119-B379-6DA532B64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Vokabel online: </a:t>
            </a:r>
            <a:r>
              <a:rPr lang="de-DE" dirty="0" err="1">
                <a:hlinkClick r:id="rId2"/>
              </a:rPr>
              <a:t>Quizlet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8FF3116-30DC-4FB2-929D-310805A00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35D67F-9A2E-4ED5-8B17-DC1D75D6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1647082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38DAD-5C2A-4E68-9CCB-4C4E3937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Vokabel online: </a:t>
            </a:r>
            <a:r>
              <a:rPr lang="de-DE" dirty="0" err="1">
                <a:hlinkClick r:id="rId2"/>
              </a:rPr>
              <a:t>GoConqr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AAA8A45-993C-4ACB-9C83-C2A99A70D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341284-CAE2-45E6-BB70-3081560BE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818232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Einstieg – Anknüpfung an Vorwissen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555">
            <a:off x="4902200" y="2156229"/>
            <a:ext cx="3675063" cy="275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297111"/>
            <a:ext cx="1695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70000" y="2081211"/>
            <a:ext cx="322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3 Minuten Zeit</a:t>
            </a:r>
          </a:p>
          <a:p>
            <a:r>
              <a:rPr lang="de-AT" dirty="0"/>
              <a:t>Begriffe nach Anfangs-</a:t>
            </a:r>
            <a:r>
              <a:rPr lang="de-AT" dirty="0" err="1"/>
              <a:t>buchstaben</a:t>
            </a:r>
            <a:r>
              <a:rPr lang="de-AT" dirty="0"/>
              <a:t> eintragen,</a:t>
            </a:r>
          </a:p>
          <a:p>
            <a:r>
              <a:rPr lang="de-AT" dirty="0"/>
              <a:t>vergleichen - vervollständigen</a:t>
            </a:r>
          </a:p>
          <a:p>
            <a:endParaRPr lang="de-AT" dirty="0"/>
          </a:p>
          <a:p>
            <a:r>
              <a:rPr lang="de-AT" dirty="0"/>
              <a:t>Möglichkeiten:</a:t>
            </a:r>
          </a:p>
          <a:p>
            <a:r>
              <a:rPr lang="de-AT" dirty="0"/>
              <a:t>Sachfelder Vokabelliste,</a:t>
            </a:r>
          </a:p>
          <a:p>
            <a:r>
              <a:rPr lang="de-AT" dirty="0"/>
              <a:t>	Krieg, Liebe, …</a:t>
            </a:r>
          </a:p>
          <a:p>
            <a:r>
              <a:rPr lang="de-AT" dirty="0"/>
              <a:t>Personen</a:t>
            </a:r>
          </a:p>
          <a:p>
            <a:r>
              <a:rPr lang="de-AT" dirty="0"/>
              <a:t>	Augustus, Caesar, ….</a:t>
            </a:r>
          </a:p>
          <a:p>
            <a:r>
              <a:rPr lang="de-AT" dirty="0"/>
              <a:t>Wiederholung </a:t>
            </a:r>
          </a:p>
          <a:p>
            <a:r>
              <a:rPr lang="de-AT" dirty="0"/>
              <a:t>	Inhalt von Texten</a:t>
            </a:r>
          </a:p>
          <a:p>
            <a:r>
              <a:rPr lang="de-AT" dirty="0"/>
              <a:t>Themen</a:t>
            </a:r>
          </a:p>
          <a:p>
            <a:r>
              <a:rPr lang="de-AT" dirty="0"/>
              <a:t>	</a:t>
            </a:r>
            <a:r>
              <a:rPr lang="de-AT" dirty="0" err="1"/>
              <a:t>griech.Philosophie</a:t>
            </a:r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FAE9210-E95E-4BD2-892A-3C2AB438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727978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de-DE" sz="3600">
                <a:solidFill>
                  <a:srgbClr val="FFFFFF"/>
                </a:solidFill>
              </a:rPr>
              <a:t>Wörtersuche</a:t>
            </a:r>
            <a:endParaRPr lang="la-Latn" sz="3600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de-DE" sz="1500">
                <a:solidFill>
                  <a:srgbClr val="FFFFFF"/>
                </a:solidFill>
              </a:rPr>
              <a:t>Suchsel: </a:t>
            </a:r>
            <a:r>
              <a:rPr lang="de-DE" sz="1500">
                <a:solidFill>
                  <a:srgbClr val="FFFFFF"/>
                </a:solidFill>
                <a:hlinkClick r:id="rId2"/>
              </a:rPr>
              <a:t>http://www.suchsel.de.vu/</a:t>
            </a:r>
            <a:endParaRPr lang="de-DE" sz="1500">
              <a:solidFill>
                <a:srgbClr val="FFFFFF"/>
              </a:solidFill>
            </a:endParaRPr>
          </a:p>
          <a:p>
            <a:endParaRPr lang="la-Latn" sz="15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22549" t="13105" r="39786"/>
          <a:stretch/>
        </p:blipFill>
        <p:spPr>
          <a:xfrm>
            <a:off x="5912728" y="640080"/>
            <a:ext cx="4456660" cy="557784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2EFB4F-340A-4A1D-B2A3-DF5E699C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9175" y="6459785"/>
            <a:ext cx="375724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495493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5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D13A20-C621-4047-9F2F-6EA5783A8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 err="1">
                <a:solidFill>
                  <a:srgbClr val="FFFFFF"/>
                </a:solidFill>
              </a:rPr>
              <a:t>Wörtersuche</a:t>
            </a:r>
            <a:r>
              <a:rPr lang="en-US" sz="3700" dirty="0">
                <a:solidFill>
                  <a:srgbClr val="FFFFFF"/>
                </a:solidFill>
              </a:rPr>
              <a:t> 2 (wortwolken.com) 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BCDB82B5-64B1-4D20-823B-9E102E98B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r="7868" b="-3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26" name="Rectangle 17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6A7CA57-EFE7-43B9-85F4-DD5FE15F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35" y="6459785"/>
            <a:ext cx="7149334" cy="365125"/>
          </a:xfrm>
          <a:effectLst>
            <a:outerShdw blurRad="50800" dist="381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770837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Vokabelrätsel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Kreuzworträtsel:</a:t>
            </a:r>
          </a:p>
          <a:p>
            <a:pPr lvl="1"/>
            <a:r>
              <a:rPr lang="de-DE" dirty="0">
                <a:hlinkClick r:id="rId2"/>
              </a:rPr>
              <a:t>http://www.puzzlemaker.com</a:t>
            </a:r>
            <a:endParaRPr lang="de-DE" dirty="0"/>
          </a:p>
          <a:p>
            <a:pPr lvl="1"/>
            <a:r>
              <a:rPr lang="de-DE" dirty="0" err="1"/>
              <a:t>Crosswordweaver</a:t>
            </a:r>
            <a:endParaRPr lang="de-DE" dirty="0"/>
          </a:p>
          <a:p>
            <a:pPr lvl="1"/>
            <a:r>
              <a:rPr lang="de-DE" dirty="0"/>
              <a:t>Vokabeldomino</a:t>
            </a:r>
          </a:p>
          <a:p>
            <a:pPr lvl="1"/>
            <a:r>
              <a:rPr lang="de-DE" dirty="0"/>
              <a:t>Paare finden</a:t>
            </a:r>
          </a:p>
          <a:p>
            <a:pPr lvl="1"/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24043" t="12486" r="40585" b="9421"/>
          <a:stretch/>
        </p:blipFill>
        <p:spPr>
          <a:xfrm>
            <a:off x="3318564" y="2673351"/>
            <a:ext cx="2375348" cy="2840566"/>
          </a:xfrm>
          <a:prstGeom prst="rect">
            <a:avLst/>
          </a:prstGeom>
        </p:spPr>
      </p:pic>
      <p:pic>
        <p:nvPicPr>
          <p:cNvPr id="9218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26257" r="63006" b="13098"/>
          <a:stretch/>
        </p:blipFill>
        <p:spPr bwMode="auto">
          <a:xfrm>
            <a:off x="5840186" y="2673351"/>
            <a:ext cx="2276402" cy="284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28817" r="52537" b="30533"/>
          <a:stretch/>
        </p:blipFill>
        <p:spPr bwMode="auto">
          <a:xfrm>
            <a:off x="8394700" y="3837517"/>
            <a:ext cx="2561674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A30DD7-6793-4F39-92DE-25CB5461C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2746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33FFF6-5E35-4172-926D-DBCBA7982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de-DE" sz="3600">
                <a:solidFill>
                  <a:srgbClr val="FFFFFF"/>
                </a:solidFill>
              </a:rPr>
              <a:t>Vokabelrätsel 2: Crossword Weaver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18144FA-DF00-4D2E-BD39-CDA10237D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Inhaltsplatzhalter 7">
            <a:extLst>
              <a:ext uri="{FF2B5EF4-FFF2-40B4-BE49-F238E27FC236}">
                <a16:creationId xmlns:a16="http://schemas.microsoft.com/office/drawing/2014/main" id="{1B8159A2-1CA4-48A7-8D44-0011A99D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017" y="1585021"/>
            <a:ext cx="6798082" cy="368795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F32D62-8B5B-4C7D-B05E-19AF39A57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9175" y="6459785"/>
            <a:ext cx="375724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037240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09147-C7DA-4F58-AC29-22F71C92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Arbeitsblätter schnell erstellen: </a:t>
            </a:r>
            <a:r>
              <a:rPr lang="de-DE">
                <a:hlinkClick r:id="rId2" action="ppaction://hlinkfile"/>
              </a:rPr>
              <a:t>tutory.de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150D7DE-3460-49DA-BAA4-3F5BDD014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D3772E-00E2-451B-B6E7-B0DAA0FB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533599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9D7F1-2276-4073-9B7A-E7A7482C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Arbeitsblätter schnell erstellt: </a:t>
            </a:r>
            <a:r>
              <a:rPr lang="de-DE" dirty="0">
                <a:hlinkClick r:id="rId2"/>
              </a:rPr>
              <a:t>ZARB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AFF2B8F-F780-44AE-8DD5-E44DDED0F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9383" y="3347576"/>
            <a:ext cx="5014545" cy="2716212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D752E0-FE45-4289-87FB-77473A30F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3D058B-6A55-4468-9DC0-788007FB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470" y="1891385"/>
            <a:ext cx="10074158" cy="121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9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Waidhofen</a:t>
            </a:r>
            <a:r>
              <a:rPr lang="de-AT" dirty="0"/>
              <a:t> an der Thaya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t="13550" r="14398" b="67841"/>
          <a:stretch/>
        </p:blipFill>
        <p:spPr bwMode="auto">
          <a:xfrm>
            <a:off x="2463800" y="1905000"/>
            <a:ext cx="72898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3502605"/>
            <a:ext cx="3693266" cy="24671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3536540"/>
            <a:ext cx="3642466" cy="243316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79D0AD5-6573-47EA-BD74-ED896CA15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1826183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Grammatik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Crossword</a:t>
            </a:r>
            <a:r>
              <a:rPr lang="de-DE" dirty="0"/>
              <a:t> Weaver:</a:t>
            </a:r>
          </a:p>
          <a:p>
            <a:r>
              <a:rPr lang="de-DE" dirty="0"/>
              <a:t>Online oder als </a:t>
            </a:r>
            <a:r>
              <a:rPr lang="de-DE" dirty="0" err="1"/>
              <a:t>pdf</a:t>
            </a:r>
            <a:endParaRPr lang="de-DE" dirty="0"/>
          </a:p>
          <a:p>
            <a:r>
              <a:rPr lang="de-DE" dirty="0"/>
              <a:t>Download (HP, </a:t>
            </a:r>
            <a:r>
              <a:rPr lang="de-DE" dirty="0" err="1"/>
              <a:t>Moodle</a:t>
            </a:r>
            <a:r>
              <a:rPr lang="de-DE" dirty="0"/>
              <a:t>)</a:t>
            </a:r>
          </a:p>
          <a:p>
            <a:r>
              <a:rPr lang="de-DE" dirty="0"/>
              <a:t> </a:t>
            </a:r>
            <a:endParaRPr lang="la-Latn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-1284" t="4967" r="184" b="846"/>
          <a:stretch/>
        </p:blipFill>
        <p:spPr>
          <a:xfrm>
            <a:off x="3686185" y="1845734"/>
            <a:ext cx="8254767" cy="4165461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B11AB8-13AD-42B3-BE5C-177D2D2B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4164648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Übersetzungsübungen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Kurze Texte selbst verfasst</a:t>
            </a:r>
          </a:p>
          <a:p>
            <a:r>
              <a:rPr lang="de-AT" dirty="0"/>
              <a:t>Grammatikalische Phänomene suchen lassen</a:t>
            </a:r>
          </a:p>
          <a:p>
            <a:r>
              <a:rPr lang="de-AT" dirty="0"/>
              <a:t>Phrasen trainieren</a:t>
            </a:r>
          </a:p>
          <a:p>
            <a:r>
              <a:rPr lang="de-AT" dirty="0"/>
              <a:t>Einzelsätze zu neuer Grammatik</a:t>
            </a:r>
          </a:p>
          <a:p>
            <a:r>
              <a:rPr lang="de-AT" dirty="0"/>
              <a:t>Veränderung von Numerus und Tempus</a:t>
            </a:r>
          </a:p>
          <a:p>
            <a:r>
              <a:rPr lang="de-AT" dirty="0"/>
              <a:t>Zeilen vertauschen</a:t>
            </a:r>
          </a:p>
          <a:p>
            <a:r>
              <a:rPr lang="de-AT" dirty="0"/>
              <a:t>Lernkartei</a:t>
            </a:r>
          </a:p>
          <a:p>
            <a:r>
              <a:rPr lang="de-AT" dirty="0" err="1"/>
              <a:t>Suchsel</a:t>
            </a:r>
            <a:endParaRPr lang="la-Latn" dirty="0"/>
          </a:p>
        </p:txBody>
      </p:sp>
      <p:pic>
        <p:nvPicPr>
          <p:cNvPr id="10242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7" t="13912" r="32943" b="5511"/>
          <a:stretch/>
        </p:blipFill>
        <p:spPr bwMode="auto">
          <a:xfrm>
            <a:off x="7231710" y="1930400"/>
            <a:ext cx="2888254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15B523-CA56-4D32-97A5-6D7F1EA9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675702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Mit Latein durch das Jahr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858963"/>
            <a:ext cx="402272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F017C8A-D63E-43CE-947C-3BA0929F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642994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Übergangslektüre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827520" cy="4023360"/>
          </a:xfrm>
        </p:spPr>
        <p:txBody>
          <a:bodyPr>
            <a:normAutofit/>
          </a:bodyPr>
          <a:lstStyle/>
          <a:p>
            <a:r>
              <a:rPr lang="de-AT" dirty="0" err="1">
                <a:hlinkClick r:id="rId2"/>
              </a:rPr>
              <a:t>Fabulae</a:t>
            </a:r>
            <a:r>
              <a:rPr lang="de-AT" dirty="0">
                <a:hlinkClick r:id="rId2"/>
              </a:rPr>
              <a:t> </a:t>
            </a:r>
            <a:r>
              <a:rPr lang="de-AT" dirty="0" err="1">
                <a:hlinkClick r:id="rId2"/>
              </a:rPr>
              <a:t>faciles</a:t>
            </a:r>
            <a:endParaRPr lang="de-AT" dirty="0"/>
          </a:p>
          <a:p>
            <a:r>
              <a:rPr lang="de-AT" dirty="0" err="1">
                <a:hlinkClick r:id="rId3"/>
              </a:rPr>
              <a:t>Latin</a:t>
            </a:r>
            <a:r>
              <a:rPr lang="de-AT" dirty="0">
                <a:hlinkClick r:id="rId3"/>
              </a:rPr>
              <a:t> </a:t>
            </a:r>
            <a:r>
              <a:rPr lang="de-AT" dirty="0" err="1">
                <a:hlinkClick r:id="rId3"/>
              </a:rPr>
              <a:t>reader</a:t>
            </a:r>
            <a:r>
              <a:rPr lang="de-AT" dirty="0">
                <a:hlinkClick r:id="rId3"/>
              </a:rPr>
              <a:t> </a:t>
            </a:r>
            <a:r>
              <a:rPr lang="de-AT" dirty="0" err="1">
                <a:hlinkClick r:id="rId3"/>
              </a:rPr>
              <a:t>for</a:t>
            </a:r>
            <a:r>
              <a:rPr lang="de-AT" dirty="0">
                <a:hlinkClick r:id="rId3"/>
              </a:rPr>
              <a:t> </a:t>
            </a:r>
            <a:r>
              <a:rPr lang="de-AT" dirty="0" err="1">
                <a:hlinkClick r:id="rId3"/>
              </a:rPr>
              <a:t>lower</a:t>
            </a:r>
            <a:r>
              <a:rPr lang="de-AT" dirty="0">
                <a:hlinkClick r:id="rId3"/>
              </a:rPr>
              <a:t> </a:t>
            </a:r>
            <a:r>
              <a:rPr lang="de-AT" dirty="0" err="1">
                <a:hlinkClick r:id="rId3"/>
              </a:rPr>
              <a:t>forms</a:t>
            </a:r>
            <a:endParaRPr lang="de-AT" dirty="0"/>
          </a:p>
          <a:p>
            <a:r>
              <a:rPr lang="de-AT" dirty="0"/>
              <a:t>ATALANTA. </a:t>
            </a:r>
          </a:p>
          <a:p>
            <a:pPr algn="just"/>
            <a:r>
              <a:rPr lang="de-AT" dirty="0" err="1"/>
              <a:t>Schoeneus</a:t>
            </a:r>
            <a:r>
              <a:rPr lang="de-AT" dirty="0"/>
              <a:t> </a:t>
            </a:r>
            <a:r>
              <a:rPr lang="de-AT" dirty="0" err="1"/>
              <a:t>Atalantam</a:t>
            </a:r>
            <a:r>
              <a:rPr lang="de-AT" dirty="0"/>
              <a:t>, </a:t>
            </a:r>
            <a:r>
              <a:rPr lang="de-AT" dirty="0" err="1"/>
              <a:t>filiam</a:t>
            </a:r>
            <a:r>
              <a:rPr lang="de-AT" dirty="0"/>
              <a:t> </a:t>
            </a:r>
            <a:r>
              <a:rPr lang="de-AT" dirty="0" err="1"/>
              <a:t>formosissimam</a:t>
            </a:r>
            <a:r>
              <a:rPr lang="de-AT" dirty="0"/>
              <a:t>, </a:t>
            </a:r>
            <a:r>
              <a:rPr lang="de-AT" dirty="0" err="1"/>
              <a:t>dicitur</a:t>
            </a:r>
            <a:r>
              <a:rPr lang="de-AT" dirty="0"/>
              <a:t> </a:t>
            </a:r>
            <a:r>
              <a:rPr lang="de-AT" dirty="0" err="1"/>
              <a:t>habuisse</a:t>
            </a:r>
            <a:r>
              <a:rPr lang="de-AT" dirty="0"/>
              <a:t>, </a:t>
            </a:r>
            <a:r>
              <a:rPr lang="de-AT" dirty="0" err="1"/>
              <a:t>quae</a:t>
            </a:r>
            <a:r>
              <a:rPr lang="de-AT" dirty="0"/>
              <a:t> </a:t>
            </a:r>
            <a:r>
              <a:rPr lang="de-AT" dirty="0" err="1"/>
              <a:t>cursu</a:t>
            </a:r>
            <a:r>
              <a:rPr lang="de-AT" dirty="0"/>
              <a:t> </a:t>
            </a:r>
            <a:r>
              <a:rPr lang="de-AT" dirty="0" err="1"/>
              <a:t>viros</a:t>
            </a:r>
            <a:r>
              <a:rPr lang="de-AT" dirty="0"/>
              <a:t> </a:t>
            </a:r>
            <a:r>
              <a:rPr lang="de-AT" dirty="0" err="1"/>
              <a:t>superabat</a:t>
            </a:r>
            <a:r>
              <a:rPr lang="de-AT" dirty="0"/>
              <a:t>. </a:t>
            </a:r>
            <a:r>
              <a:rPr lang="de-AT" dirty="0" err="1"/>
              <a:t>Haec</a:t>
            </a:r>
            <a:r>
              <a:rPr lang="de-AT" dirty="0"/>
              <a:t> cum a </a:t>
            </a:r>
            <a:r>
              <a:rPr lang="de-AT" dirty="0" err="1"/>
              <a:t>pluribus</a:t>
            </a:r>
            <a:r>
              <a:rPr lang="de-AT" dirty="0"/>
              <a:t> in </a:t>
            </a:r>
            <a:r>
              <a:rPr lang="de-AT" dirty="0" err="1"/>
              <a:t>coniugium</a:t>
            </a:r>
            <a:r>
              <a:rPr lang="de-AT" dirty="0"/>
              <a:t> </a:t>
            </a:r>
            <a:r>
              <a:rPr lang="de-AT" dirty="0" err="1"/>
              <a:t>peteretur</a:t>
            </a:r>
            <a:r>
              <a:rPr lang="de-AT" dirty="0"/>
              <a:t>, </a:t>
            </a:r>
            <a:r>
              <a:rPr lang="de-AT" dirty="0" err="1"/>
              <a:t>pater</a:t>
            </a:r>
            <a:r>
              <a:rPr lang="de-AT" dirty="0"/>
              <a:t> </a:t>
            </a:r>
            <a:r>
              <a:rPr lang="de-AT" dirty="0" err="1"/>
              <a:t>eius</a:t>
            </a:r>
            <a:r>
              <a:rPr lang="de-AT" dirty="0"/>
              <a:t> </a:t>
            </a:r>
            <a:r>
              <a:rPr lang="de-AT" dirty="0" err="1"/>
              <a:t>condicionem</a:t>
            </a:r>
            <a:r>
              <a:rPr lang="de-AT" dirty="0"/>
              <a:t> </a:t>
            </a:r>
            <a:r>
              <a:rPr lang="de-AT" dirty="0" err="1"/>
              <a:t>proposuit</a:t>
            </a:r>
            <a:r>
              <a:rPr lang="de-AT" dirty="0"/>
              <a:t>, </a:t>
            </a:r>
            <a:r>
              <a:rPr lang="de-AT" dirty="0" err="1"/>
              <a:t>ut</a:t>
            </a:r>
            <a:r>
              <a:rPr lang="de-AT" dirty="0"/>
              <a:t>, </a:t>
            </a:r>
            <a:r>
              <a:rPr lang="de-AT" dirty="0" err="1"/>
              <a:t>qui</a:t>
            </a:r>
            <a:r>
              <a:rPr lang="de-AT" dirty="0"/>
              <a:t> </a:t>
            </a:r>
            <a:r>
              <a:rPr lang="de-AT" dirty="0" err="1"/>
              <a:t>eam</a:t>
            </a:r>
            <a:r>
              <a:rPr lang="de-AT" dirty="0"/>
              <a:t> </a:t>
            </a:r>
            <a:r>
              <a:rPr lang="de-AT" dirty="0" err="1"/>
              <a:t>ducere</a:t>
            </a:r>
            <a:r>
              <a:rPr lang="de-AT" dirty="0"/>
              <a:t> </a:t>
            </a:r>
            <a:r>
              <a:rPr lang="de-AT" dirty="0" err="1"/>
              <a:t>vellet</a:t>
            </a:r>
            <a:r>
              <a:rPr lang="de-AT" dirty="0"/>
              <a:t>, </a:t>
            </a:r>
            <a:r>
              <a:rPr lang="de-AT" dirty="0" err="1"/>
              <a:t>prius</a:t>
            </a:r>
            <a:r>
              <a:rPr lang="de-AT" dirty="0"/>
              <a:t> </a:t>
            </a:r>
            <a:r>
              <a:rPr lang="de-AT" dirty="0" err="1"/>
              <a:t>cursu</a:t>
            </a:r>
            <a:r>
              <a:rPr lang="de-AT" dirty="0"/>
              <a:t> cum </a:t>
            </a:r>
            <a:r>
              <a:rPr lang="de-AT" dirty="0" err="1"/>
              <a:t>ea</a:t>
            </a:r>
            <a:r>
              <a:rPr lang="de-AT" dirty="0"/>
              <a:t> </a:t>
            </a:r>
            <a:r>
              <a:rPr lang="de-AT" dirty="0" err="1"/>
              <a:t>contenderet</a:t>
            </a:r>
            <a:r>
              <a:rPr lang="de-AT" dirty="0"/>
              <a:t>; si </a:t>
            </a:r>
            <a:r>
              <a:rPr lang="de-AT" dirty="0" err="1"/>
              <a:t>victus</a:t>
            </a:r>
            <a:r>
              <a:rPr lang="de-AT" dirty="0"/>
              <a:t> esset, </a:t>
            </a:r>
            <a:r>
              <a:rPr lang="de-AT" dirty="0" err="1"/>
              <a:t>occideretur</a:t>
            </a:r>
            <a:r>
              <a:rPr lang="de-AT" dirty="0"/>
              <a:t>. </a:t>
            </a:r>
            <a:r>
              <a:rPr lang="de-AT" dirty="0" err="1"/>
              <a:t>Multos</a:t>
            </a:r>
            <a:r>
              <a:rPr lang="de-AT" dirty="0"/>
              <a:t> cum </a:t>
            </a:r>
            <a:r>
              <a:rPr lang="de-AT" dirty="0" err="1"/>
              <a:t>superasset</a:t>
            </a:r>
            <a:r>
              <a:rPr lang="de-AT" dirty="0"/>
              <a:t> et </a:t>
            </a:r>
            <a:r>
              <a:rPr lang="de-AT" dirty="0" err="1"/>
              <a:t>interfecisset</a:t>
            </a:r>
            <a:r>
              <a:rPr lang="de-AT" dirty="0"/>
              <a:t>, </a:t>
            </a:r>
            <a:r>
              <a:rPr lang="de-AT" dirty="0" err="1"/>
              <a:t>tandem</a:t>
            </a:r>
            <a:r>
              <a:rPr lang="de-AT" dirty="0"/>
              <a:t> ab </a:t>
            </a:r>
            <a:r>
              <a:rPr lang="de-AT" dirty="0" err="1"/>
              <a:t>Hippomene</a:t>
            </a:r>
            <a:r>
              <a:rPr lang="de-AT" dirty="0"/>
              <a:t> </a:t>
            </a:r>
            <a:r>
              <a:rPr lang="de-AT" dirty="0" err="1"/>
              <a:t>victa</a:t>
            </a:r>
            <a:r>
              <a:rPr lang="de-AT" dirty="0"/>
              <a:t> </a:t>
            </a:r>
            <a:r>
              <a:rPr lang="de-AT" dirty="0" err="1"/>
              <a:t>est.</a:t>
            </a:r>
            <a:r>
              <a:rPr lang="de-AT" dirty="0"/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2298700"/>
            <a:ext cx="1790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253DAF-93C9-4784-A6DF-3D05DDB2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122115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Binnendifferenzierung</a:t>
            </a:r>
          </a:p>
        </p:txBody>
      </p:sp>
      <p:pic>
        <p:nvPicPr>
          <p:cNvPr id="4" name="Inhaltsplatzhalter 3" descr="Dokument1 - Microsoft Word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3" t="32716" r="21299" b="35082"/>
          <a:stretch/>
        </p:blipFill>
        <p:spPr>
          <a:xfrm>
            <a:off x="761999" y="1811998"/>
            <a:ext cx="8026401" cy="2620302"/>
          </a:xfrm>
        </p:spPr>
      </p:pic>
      <p:pic>
        <p:nvPicPr>
          <p:cNvPr id="5" name="Grafik 4" descr="Dokument1 - Microsoft Wor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4225" r="27396" b="51527"/>
          <a:stretch/>
        </p:blipFill>
        <p:spPr>
          <a:xfrm>
            <a:off x="1054100" y="4296891"/>
            <a:ext cx="6908800" cy="198961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C96973-7B75-4EC0-9852-D016BEF2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276812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8009A-ADFD-4CBE-9C06-8DFF2FD7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Variatio delectat: learningapps.com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FF44DD-6856-4511-A8BA-61DC4A48A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967EE98-1A82-425A-A9CB-4AAA967B4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16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>
                <a:hlinkClick r:id="rId2"/>
              </a:rPr>
              <a:t>LearningApps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>
                <a:hlinkClick r:id="rId3"/>
              </a:rPr>
              <a:t>LearningApp</a:t>
            </a:r>
            <a:endParaRPr lang="de-AT" dirty="0">
              <a:hlinkClick r:id="rId3"/>
            </a:endParaRPr>
          </a:p>
          <a:p>
            <a:endParaRPr lang="de-AT" dirty="0"/>
          </a:p>
        </p:txBody>
      </p:sp>
      <p:pic>
        <p:nvPicPr>
          <p:cNvPr id="4" name="Grafik 3" descr="Kein Titel angegeben - Mozilla Firefox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17542" r="26042" b="15442"/>
          <a:stretch/>
        </p:blipFill>
        <p:spPr>
          <a:xfrm>
            <a:off x="1079500" y="1910127"/>
            <a:ext cx="5620237" cy="4084273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4A907C-AC46-41CE-BD77-FD3FD5806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3719740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Omnes</a:t>
            </a:r>
            <a:r>
              <a:rPr lang="de-AT" dirty="0"/>
              <a:t> </a:t>
            </a:r>
            <a:r>
              <a:rPr lang="de-AT" dirty="0" err="1"/>
              <a:t>viae</a:t>
            </a:r>
            <a:r>
              <a:rPr lang="de-AT" dirty="0"/>
              <a:t> </a:t>
            </a:r>
            <a:r>
              <a:rPr lang="de-AT" dirty="0" err="1"/>
              <a:t>Romam</a:t>
            </a:r>
            <a:r>
              <a:rPr lang="de-AT" dirty="0"/>
              <a:t> </a:t>
            </a:r>
            <a:r>
              <a:rPr lang="de-AT" dirty="0" err="1"/>
              <a:t>ducunt</a:t>
            </a:r>
            <a:endParaRPr lang="de-AT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24822" r="66097" b="3512"/>
          <a:stretch/>
        </p:blipFill>
        <p:spPr bwMode="auto">
          <a:xfrm>
            <a:off x="4457700" y="1964909"/>
            <a:ext cx="2578099" cy="385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082800"/>
            <a:ext cx="2693987" cy="352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4FF00A-5A68-43B4-B3E8-32621F5F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901888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Homo ludens – PR für Latein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1399" y="1909234"/>
            <a:ext cx="10058400" cy="4023360"/>
          </a:xfrm>
        </p:spPr>
        <p:txBody>
          <a:bodyPr>
            <a:normAutofit fontScale="92500" lnSpcReduction="20000"/>
          </a:bodyPr>
          <a:lstStyle/>
          <a:p>
            <a:r>
              <a:rPr lang="de-AT" dirty="0"/>
              <a:t>Malen nach Zahlen</a:t>
            </a:r>
          </a:p>
          <a:p>
            <a:r>
              <a:rPr lang="de-AT" dirty="0"/>
              <a:t>Cube </a:t>
            </a:r>
            <a:r>
              <a:rPr lang="de-AT" dirty="0" err="1"/>
              <a:t>Creator</a:t>
            </a:r>
            <a:endParaRPr lang="de-AT" dirty="0"/>
          </a:p>
          <a:p>
            <a:r>
              <a:rPr lang="de-AT" dirty="0"/>
              <a:t>Tangram</a:t>
            </a:r>
          </a:p>
          <a:p>
            <a:r>
              <a:rPr lang="de-AT" dirty="0"/>
              <a:t>Reading </a:t>
            </a:r>
            <a:r>
              <a:rPr lang="de-AT" dirty="0" err="1"/>
              <a:t>Race</a:t>
            </a:r>
            <a:endParaRPr lang="de-AT" dirty="0"/>
          </a:p>
          <a:p>
            <a:r>
              <a:rPr lang="de-AT" b="1" dirty="0"/>
              <a:t>Verschlüsseln</a:t>
            </a:r>
          </a:p>
          <a:p>
            <a:r>
              <a:rPr lang="de-AT" dirty="0"/>
              <a:t>Wickelkalender</a:t>
            </a:r>
          </a:p>
          <a:p>
            <a:r>
              <a:rPr lang="de-AT" b="1" dirty="0"/>
              <a:t>Wer wird Millionär?</a:t>
            </a:r>
          </a:p>
          <a:p>
            <a:r>
              <a:rPr lang="de-AT" dirty="0" err="1">
                <a:hlinkClick r:id="rId2"/>
              </a:rPr>
              <a:t>Wordle</a:t>
            </a:r>
            <a:endParaRPr lang="de-AT" dirty="0"/>
          </a:p>
          <a:p>
            <a:r>
              <a:rPr lang="de-AT" dirty="0">
                <a:hlinkClick r:id="rId3"/>
              </a:rPr>
              <a:t>Online-Puzzle</a:t>
            </a:r>
            <a:endParaRPr lang="de-AT" dirty="0"/>
          </a:p>
          <a:p>
            <a:r>
              <a:rPr lang="de-AT" b="1" dirty="0"/>
              <a:t>Lesezeichen</a:t>
            </a:r>
          </a:p>
          <a:p>
            <a:endParaRPr lang="de-AT" dirty="0"/>
          </a:p>
          <a:p>
            <a:endParaRPr lang="de-AT" dirty="0"/>
          </a:p>
        </p:txBody>
      </p:sp>
      <p:pic>
        <p:nvPicPr>
          <p:cNvPr id="1331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24418" y="1896720"/>
            <a:ext cx="3301873" cy="440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2386415"/>
            <a:ext cx="169545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A5B1AA4-889E-44E3-81AB-F17CAAEA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20124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9DE51-6634-4F4C-8DF3-4DA6828D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HIT: </a:t>
            </a:r>
            <a:r>
              <a:rPr lang="de-DE" dirty="0" err="1"/>
              <a:t>Kahoot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40147E5-BA73-4221-923E-B5B844CF2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1DE0D7-D4E7-43F9-986E-EF332D72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99419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BG/BRG </a:t>
            </a:r>
            <a:r>
              <a:rPr lang="de-AT" dirty="0" err="1"/>
              <a:t>Waidhofen</a:t>
            </a:r>
            <a:r>
              <a:rPr lang="de-AT" dirty="0"/>
              <a:t> an der Thaya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62" y="4050515"/>
            <a:ext cx="3159238" cy="2110371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03" y="1854598"/>
            <a:ext cx="2953097" cy="197266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03" y="4119367"/>
            <a:ext cx="2953097" cy="1972669"/>
          </a:xfrm>
          <a:prstGeom prst="rect">
            <a:avLst/>
          </a:prstGeom>
        </p:spPr>
      </p:pic>
      <p:pic>
        <p:nvPicPr>
          <p:cNvPr id="1026" name="Picture 2" descr="Ähnliches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854598"/>
            <a:ext cx="3225800" cy="213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-114" r="18222" b="114"/>
          <a:stretch/>
        </p:blipFill>
        <p:spPr>
          <a:xfrm>
            <a:off x="1172190" y="2308586"/>
            <a:ext cx="2942610" cy="3092805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4E8EBF-08EB-49D1-8CC1-FF902B7A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1424153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6D93A-D98C-45D9-B23F-60B160CF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Für Schüler: kahoot.it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104A508-39C8-413A-96C1-6EC24C1C6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7A45C4-98C7-40EC-ADF1-702D5ADE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367356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24609-4FCC-4E4E-BCED-FD04E6BF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Quizzizz</a:t>
            </a:r>
            <a:r>
              <a:rPr lang="de-DE" dirty="0"/>
              <a:t> spielen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255AB4A-DC17-4D56-8444-B7CF9C7C6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6D979A-CE23-4D75-B0BC-70B5F126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1994895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D82CD-B90E-4CF1-8528-A5F7D2CA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Comics: storyboardthat.com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F6FF433-7901-4E0E-BE37-9D22E7683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634" y="1846263"/>
            <a:ext cx="9057058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9F47FE-F90C-47A8-B553-A60B0AB0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169243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Lucretia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clara</a:t>
            </a:r>
            <a:r>
              <a:rPr lang="en-US" dirty="0"/>
              <a:t> </a:t>
            </a:r>
            <a:r>
              <a:rPr lang="en-US" dirty="0" err="1"/>
              <a:t>femina</a:t>
            </a:r>
            <a:r>
              <a:rPr lang="en-US" dirty="0"/>
              <a:t> Romana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0" y="5679235"/>
            <a:ext cx="5861934" cy="1002476"/>
          </a:xfrm>
          <a:prstGeom prst="rect">
            <a:avLst/>
          </a:prstGeom>
          <a:effectLst>
            <a:glow>
              <a:schemeClr val="tx1">
                <a:alpha val="20000"/>
              </a:schemeClr>
            </a:glow>
            <a:outerShdw blurRad="381000" dist="266700" dir="5400000" algn="ctr" rotWithShape="0">
              <a:schemeClr val="bg1">
                <a:alpha val="5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7533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0697"/>
          </a:xfrm>
        </p:spPr>
        <p:txBody>
          <a:bodyPr/>
          <a:lstStyle/>
          <a:p>
            <a:r>
              <a:rPr lang="de-DE" dirty="0"/>
              <a:t>Lucretia</a:t>
            </a:r>
            <a:endParaRPr dirty="0"/>
          </a:p>
        </p:txBody>
      </p:sp>
      <p:pic>
        <p:nvPicPr>
          <p:cNvPr id="4" name="New picture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1536192"/>
            <a:ext cx="5340096" cy="482803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New picture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1536192"/>
            <a:ext cx="5340096" cy="4828032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81797"/>
          </a:xfrm>
        </p:spPr>
        <p:txBody>
          <a:bodyPr/>
          <a:lstStyle/>
          <a:p>
            <a:r>
              <a:rPr lang="de-DE" dirty="0"/>
              <a:t>Lucretia</a:t>
            </a:r>
            <a:endParaRPr dirty="0"/>
          </a:p>
        </p:txBody>
      </p:sp>
      <p:pic>
        <p:nvPicPr>
          <p:cNvPr id="4" name="New picture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1536192"/>
            <a:ext cx="5340096" cy="482803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New picture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1536192"/>
            <a:ext cx="5340096" cy="4828032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69097"/>
          </a:xfrm>
        </p:spPr>
        <p:txBody>
          <a:bodyPr/>
          <a:lstStyle/>
          <a:p>
            <a:r>
              <a:rPr lang="de-DE" dirty="0"/>
              <a:t>Lucretia</a:t>
            </a:r>
            <a:endParaRPr dirty="0"/>
          </a:p>
        </p:txBody>
      </p:sp>
      <p:pic>
        <p:nvPicPr>
          <p:cNvPr id="4" name="New picture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36320" y="1548892"/>
            <a:ext cx="5340096" cy="482803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59828-14B6-4E2A-94EB-A07CD499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Latein kreativ: </a:t>
            </a:r>
            <a:r>
              <a:rPr lang="de-DE" dirty="0" err="1"/>
              <a:t>CubeCreator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38EFF90-13D2-4569-A157-8D805F3DB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08498E-6AA4-47AE-886F-C7824205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1590008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BF88B-E2F9-4DE7-92A2-6AD4B3FC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Tangram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2D276FD-22CE-45DD-8A2B-6BF49369B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50" y="1846263"/>
            <a:ext cx="3995225" cy="4022725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DDC786-7972-4B79-8901-2507A848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624340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4E433-9244-4998-AD36-CD261EA17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Wickelkalender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DE505DD-4F19-45EE-A24C-C819F2857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875" y="2171521"/>
            <a:ext cx="5028619" cy="274478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3EBC63-6656-4FFB-B1ED-7BEDCB1AB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D866AC-7754-4208-AA73-811824819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278" y="286603"/>
            <a:ext cx="3200847" cy="5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24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147433-386E-452E-97C4-862200D54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Angulus </a:t>
            </a:r>
            <a:r>
              <a:rPr lang="de-DE" dirty="0" err="1"/>
              <a:t>Latinus</a:t>
            </a:r>
            <a:endParaRPr lang="de-DE" dirty="0"/>
          </a:p>
        </p:txBody>
      </p:sp>
      <p:pic>
        <p:nvPicPr>
          <p:cNvPr id="6" name="Inhaltsplatzhalter 5" descr="Ein Bild, das drinnen, Boden, Wand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392E70B5-EAEF-4AB8-A2CC-D10D9A2DC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87210"/>
            <a:ext cx="5363633" cy="4022725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DD61B1-25DE-46F5-8AFE-42686171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BCBC75-044D-478E-8DD8-470D3156B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4941" y="1655938"/>
            <a:ext cx="5090282" cy="38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50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EFF2B-A46E-4CEF-88CF-E13F58B5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Lesezeichen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D92C3DE-96F3-43FC-AC76-FC6018D71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1224" y="1846263"/>
            <a:ext cx="7369877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8F3B31-3DFD-4CC4-BA7B-076253D8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1267430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Neue Medien – neue Möglichkeiten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WhatsApp</a:t>
            </a:r>
          </a:p>
          <a:p>
            <a:endParaRPr lang="de-AT" dirty="0"/>
          </a:p>
          <a:p>
            <a:endParaRPr lang="de-AT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60691" y="2601315"/>
            <a:ext cx="4272204" cy="285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DB118F-D85E-4FC9-B0EC-9F77E78A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1920877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Eigene (einfache) Videoproduktion</a:t>
            </a:r>
          </a:p>
        </p:txBody>
      </p:sp>
      <p:pic>
        <p:nvPicPr>
          <p:cNvPr id="4" name="Inhaltsplatzhalter 3" descr="UP-Date - etschudens Jimdo-Page!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17246" r="43175" b="42975"/>
          <a:stretch/>
        </p:blipFill>
        <p:spPr>
          <a:xfrm>
            <a:off x="2908301" y="2679700"/>
            <a:ext cx="5608864" cy="3086100"/>
          </a:xfr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4B29E3-3063-4D24-9C6E-EEEB5EC0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3685664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6A39A-69E8-4C2E-87C3-3AFCB0E0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Eigene Webseite</a:t>
            </a:r>
          </a:p>
        </p:txBody>
      </p:sp>
      <p:pic>
        <p:nvPicPr>
          <p:cNvPr id="5" name="Inhaltsplatzhalter 4">
            <a:hlinkClick r:id="rId2" action="ppaction://hlinkfile"/>
            <a:extLst>
              <a:ext uri="{FF2B5EF4-FFF2-40B4-BE49-F238E27FC236}">
                <a16:creationId xmlns:a16="http://schemas.microsoft.com/office/drawing/2014/main" id="{0A09CAC0-E954-4544-8AE4-794D1E5D8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2BCE15-8863-40DA-8352-D800D271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663608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390B1-7A92-43FC-A23A-7F02243EF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Twitter-Account</a:t>
            </a:r>
          </a:p>
        </p:txBody>
      </p:sp>
      <p:pic>
        <p:nvPicPr>
          <p:cNvPr id="6" name="Inhaltsplatzhalter 5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A7233847-5EB0-432A-A622-F625E9FB1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37" y="1846263"/>
            <a:ext cx="3845452" cy="4022725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AD66146-7040-4B0C-8EFF-B42056D4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1966805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Virtuelle PH</a:t>
            </a:r>
          </a:p>
        </p:txBody>
      </p:sp>
      <p:pic>
        <p:nvPicPr>
          <p:cNvPr id="8194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132013"/>
            <a:ext cx="20002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4445636"/>
            <a:ext cx="3210983" cy="192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eLectu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445636"/>
            <a:ext cx="30480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45636"/>
            <a:ext cx="3250751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A2492E7-D952-491C-B836-2EE4B460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1452717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1BD02-E4A9-4482-8993-F583348D3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Gemeinsam lernen: </a:t>
            </a:r>
            <a:r>
              <a:rPr lang="de-DE" dirty="0" err="1"/>
              <a:t>Padlet</a:t>
            </a:r>
            <a:endParaRPr lang="de-DE" dirty="0"/>
          </a:p>
        </p:txBody>
      </p:sp>
      <p:pic>
        <p:nvPicPr>
          <p:cNvPr id="5" name="Inhaltsplatzhalter 4">
            <a:hlinkClick r:id="rId2"/>
            <a:extLst>
              <a:ext uri="{FF2B5EF4-FFF2-40B4-BE49-F238E27FC236}">
                <a16:creationId xmlns:a16="http://schemas.microsoft.com/office/drawing/2014/main" id="{6561908F-D04C-41A2-97CE-E157663F1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631BAB-1188-46ED-90A6-0FDCCA1A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30975033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EA648A-9344-423D-8D71-71C8B652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Edu</a:t>
            </a:r>
            <a:r>
              <a:rPr lang="de-DE" dirty="0"/>
              <a:t>-Breakout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2F740E-3FD7-450E-9F6E-00515569E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/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E743E8-B98D-4411-B964-A04D789A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D1CEA5-FC03-41AF-B993-598EFEA89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010"/>
            <a:ext cx="12192000" cy="622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39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Conclusio nach vielen Jahren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68" lvl="1" indent="0">
              <a:buNone/>
            </a:pPr>
            <a:r>
              <a:rPr lang="de-AT" sz="4000" dirty="0" err="1"/>
              <a:t>Variatio</a:t>
            </a:r>
            <a:r>
              <a:rPr lang="de-AT" sz="4000" dirty="0"/>
              <a:t> </a:t>
            </a:r>
            <a:r>
              <a:rPr lang="de-AT" sz="4000" dirty="0" err="1"/>
              <a:t>delectat</a:t>
            </a:r>
            <a:endParaRPr lang="de-AT" sz="4000" dirty="0"/>
          </a:p>
          <a:p>
            <a:pPr marL="201168" lvl="1" indent="0">
              <a:buNone/>
            </a:pPr>
            <a:r>
              <a:rPr lang="de-AT" sz="4000" dirty="0"/>
              <a:t>Humor ist die Würze des Lebens/Unterrichts</a:t>
            </a:r>
          </a:p>
          <a:p>
            <a:pPr marL="201168" lvl="1" indent="0">
              <a:buNone/>
            </a:pPr>
            <a:r>
              <a:rPr lang="de-AT" sz="4000" dirty="0"/>
              <a:t>Respekt schafft Beziehung</a:t>
            </a:r>
          </a:p>
          <a:p>
            <a:pPr marL="201168" lvl="1" indent="0">
              <a:buNone/>
            </a:pPr>
            <a:r>
              <a:rPr lang="de-AT" sz="4000" dirty="0"/>
              <a:t>Ex </a:t>
            </a:r>
            <a:r>
              <a:rPr lang="de-AT" sz="4000" dirty="0" err="1"/>
              <a:t>unitate</a:t>
            </a:r>
            <a:r>
              <a:rPr lang="de-AT" sz="4000" dirty="0"/>
              <a:t> </a:t>
            </a:r>
            <a:r>
              <a:rPr lang="de-AT" sz="4000" dirty="0" err="1"/>
              <a:t>vires</a:t>
            </a:r>
            <a:endParaRPr lang="de-AT" sz="4000" dirty="0"/>
          </a:p>
          <a:p>
            <a:pPr marL="201168" lvl="1" indent="0">
              <a:buNone/>
            </a:pPr>
            <a:r>
              <a:rPr lang="de-AT" sz="4000" dirty="0"/>
              <a:t>Mut zu Neuem</a:t>
            </a:r>
          </a:p>
          <a:p>
            <a:pPr marL="201168" lvl="1" indent="0" algn="ctr">
              <a:buNone/>
            </a:pPr>
            <a:r>
              <a:rPr lang="de-AT" sz="4000" b="1" dirty="0"/>
              <a:t>AD MULTOS ANNOS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5B0C290-2F79-416B-B005-07B4BBB5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086913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6CAA76-DA22-44CD-B0CC-E628D93E1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92" y="558044"/>
            <a:ext cx="6405063" cy="889054"/>
          </a:xfrm>
        </p:spPr>
        <p:txBody>
          <a:bodyPr>
            <a:normAutofit/>
          </a:bodyPr>
          <a:lstStyle/>
          <a:p>
            <a:r>
              <a:rPr lang="de-DE" dirty="0"/>
              <a:t>Lernen durch die Zeit</a:t>
            </a:r>
          </a:p>
        </p:txBody>
      </p:sp>
      <p:pic>
        <p:nvPicPr>
          <p:cNvPr id="8" name="Grafik 7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EDD26C75-030E-4568-A5CE-7CC90A8A8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47" y="2300072"/>
            <a:ext cx="5245453" cy="327840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nhaltsplatzhalter 5" descr="Ein Bild, das Foto, Gebäude, draußen, Boden enthält.&#10;&#10;Mit sehr hoher Zuverlässigkeit generierte Beschreibung">
            <a:extLst>
              <a:ext uri="{FF2B5EF4-FFF2-40B4-BE49-F238E27FC236}">
                <a16:creationId xmlns:a16="http://schemas.microsoft.com/office/drawing/2014/main" id="{D519D9BA-0B38-417E-B28D-901B8DBD7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66" y="2300072"/>
            <a:ext cx="4045235" cy="303392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82F9C5-7EA8-4F8E-9239-F13142DA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23561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Unterrichtskonzepte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2705100"/>
            <a:ext cx="97536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46B2A2-0A97-48FE-989D-5C791867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1141865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22749" t="16158" r="24164" b="34331"/>
          <a:stretch/>
        </p:blipFill>
        <p:spPr>
          <a:xfrm>
            <a:off x="1334530" y="635604"/>
            <a:ext cx="9651007" cy="487551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B1A539C-FB18-465D-B68F-7CD37207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2974177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439F3-D6F5-43C4-833A-DA7AF4BA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-do-Liste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18CFFD-BD23-4A15-B6C5-9FC3D0171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880" y="1972734"/>
            <a:ext cx="10058400" cy="4023360"/>
          </a:xfrm>
        </p:spPr>
        <p:txBody>
          <a:bodyPr/>
          <a:lstStyle/>
          <a:p>
            <a:r>
              <a:rPr lang="de-DE" dirty="0"/>
              <a:t>Unterstützung beim Lernen von Vokabeln</a:t>
            </a:r>
          </a:p>
          <a:p>
            <a:r>
              <a:rPr lang="de-DE" dirty="0"/>
              <a:t>Vorwissen aktivieren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136A9F-EBC2-4559-9118-783773D9B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3898486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VOKABEL schriftlich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- schriftliche Wiederholungen: </a:t>
            </a:r>
          </a:p>
          <a:p>
            <a:pPr lvl="1"/>
            <a:r>
              <a:rPr lang="de-DE" dirty="0"/>
              <a:t>26 Vokabel</a:t>
            </a:r>
          </a:p>
          <a:p>
            <a:pPr lvl="1"/>
            <a:r>
              <a:rPr lang="de-DE" dirty="0"/>
              <a:t>3 Minuten</a:t>
            </a:r>
          </a:p>
          <a:p>
            <a:pPr lvl="1"/>
            <a:r>
              <a:rPr lang="de-DE" dirty="0"/>
              <a:t>Sehr gut: 24-26, Gut: 21-23, Befriedigend: 18-20, Genügend: 14-17.</a:t>
            </a:r>
          </a:p>
          <a:p>
            <a:endParaRPr lang="la-Latn" dirty="0"/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092990"/>
            <a:ext cx="6134956" cy="271500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75" y="2665412"/>
            <a:ext cx="1695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78C79C-5594-4FF0-A97B-C6F459BC3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22.3.2019</a:t>
            </a:r>
          </a:p>
        </p:txBody>
      </p:sp>
    </p:spTree>
    <p:extLst>
      <p:ext uri="{BB962C8B-B14F-4D97-AF65-F5344CB8AC3E}">
        <p14:creationId xmlns:p14="http://schemas.microsoft.com/office/powerpoint/2010/main" val="947033513"/>
      </p:ext>
    </p:extLst>
  </p:cSld>
  <p:clrMapOvr>
    <a:masterClrMapping/>
  </p:clrMapOvr>
</p:sld>
</file>

<file path=ppt/theme/theme1.xml><?xml version="1.0" encoding="utf-8"?>
<a:theme xmlns:a="http://schemas.openxmlformats.org/drawingml/2006/main" name="Rückblick">
  <a:themeElements>
    <a:clrScheme name="Rückblic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</Words>
  <Application>Microsoft Office PowerPoint</Application>
  <PresentationFormat>Breitbild</PresentationFormat>
  <Paragraphs>162</Paragraphs>
  <Slides>48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1" baseType="lpstr">
      <vt:lpstr>Calibri</vt:lpstr>
      <vt:lpstr>Calibri Light</vt:lpstr>
      <vt:lpstr>Rückblick</vt:lpstr>
      <vt:lpstr>UP-Date</vt:lpstr>
      <vt:lpstr>Waidhofen an der Thaya</vt:lpstr>
      <vt:lpstr>BG/BRG Waidhofen an der Thaya</vt:lpstr>
      <vt:lpstr>Angulus Latinus</vt:lpstr>
      <vt:lpstr>Lernen durch die Zeit</vt:lpstr>
      <vt:lpstr>Unterrichtskonzepte</vt:lpstr>
      <vt:lpstr>PowerPoint-Präsentation</vt:lpstr>
      <vt:lpstr>To-do-Liste</vt:lpstr>
      <vt:lpstr>VOKABEL schriftlich</vt:lpstr>
      <vt:lpstr>Vokabel mündlich</vt:lpstr>
      <vt:lpstr>Vokabel online: Quizlet</vt:lpstr>
      <vt:lpstr>Vokabel online: GoConqr</vt:lpstr>
      <vt:lpstr>Einstieg – Anknüpfung an Vorwissen</vt:lpstr>
      <vt:lpstr>Wörtersuche</vt:lpstr>
      <vt:lpstr>Wörtersuche 2 (wortwolken.com) </vt:lpstr>
      <vt:lpstr>Vokabelrätsel</vt:lpstr>
      <vt:lpstr>Vokabelrätsel 2: Crossword Weaver</vt:lpstr>
      <vt:lpstr>Arbeitsblätter schnell erstellen: tutory.de</vt:lpstr>
      <vt:lpstr>Arbeitsblätter schnell erstellt: ZARB</vt:lpstr>
      <vt:lpstr>Grammatik</vt:lpstr>
      <vt:lpstr>Übersetzungsübungen</vt:lpstr>
      <vt:lpstr>Mit Latein durch das Jahr</vt:lpstr>
      <vt:lpstr>Übergangslektüre</vt:lpstr>
      <vt:lpstr>Binnendifferenzierung</vt:lpstr>
      <vt:lpstr>Variatio delectat: learningapps.com</vt:lpstr>
      <vt:lpstr>LearningApps</vt:lpstr>
      <vt:lpstr>Omnes viae Romam ducunt</vt:lpstr>
      <vt:lpstr>Homo ludens – PR für Latein</vt:lpstr>
      <vt:lpstr>Der HIT: Kahoot</vt:lpstr>
      <vt:lpstr>Für Schüler: kahoot.it</vt:lpstr>
      <vt:lpstr>Quizzizz spielen</vt:lpstr>
      <vt:lpstr>Comics: storyboardthat.com</vt:lpstr>
      <vt:lpstr>Lucretia</vt:lpstr>
      <vt:lpstr>Lucretia</vt:lpstr>
      <vt:lpstr>Lucretia</vt:lpstr>
      <vt:lpstr>Lucretia</vt:lpstr>
      <vt:lpstr>Latein kreativ: CubeCreator</vt:lpstr>
      <vt:lpstr>Tangram</vt:lpstr>
      <vt:lpstr>Wickelkalender</vt:lpstr>
      <vt:lpstr>Lesezeichen</vt:lpstr>
      <vt:lpstr>Neue Medien – neue Möglichkeiten</vt:lpstr>
      <vt:lpstr>Eigene (einfache) Videoproduktion</vt:lpstr>
      <vt:lpstr>Eigene Webseite</vt:lpstr>
      <vt:lpstr>Twitter-Account</vt:lpstr>
      <vt:lpstr>Virtuelle PH</vt:lpstr>
      <vt:lpstr>Gemeinsam lernen: Padlet</vt:lpstr>
      <vt:lpstr>Edu-Breakout</vt:lpstr>
      <vt:lpstr>Conclusio nach vielen Jahren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UP-Date</dc:title>
  <dc:creator>Elisabeth Tschuden</dc:creator>
  <cp:lastModifiedBy>Elisabeth Tschuden</cp:lastModifiedBy>
  <cp:revision>8</cp:revision>
  <dcterms:created xsi:type="dcterms:W3CDTF">2019-03-19T19:32:57Z</dcterms:created>
  <dcterms:modified xsi:type="dcterms:W3CDTF">2019-03-21T13:59:25Z</dcterms:modified>
</cp:coreProperties>
</file>