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handoutMasterIdLst>
    <p:handoutMasterId r:id="rId48"/>
  </p:handoutMasterIdLst>
  <p:sldIdLst>
    <p:sldId id="256" r:id="rId2"/>
    <p:sldId id="267" r:id="rId3"/>
    <p:sldId id="266" r:id="rId4"/>
    <p:sldId id="289" r:id="rId5"/>
    <p:sldId id="307" r:id="rId6"/>
    <p:sldId id="268" r:id="rId7"/>
    <p:sldId id="269" r:id="rId8"/>
    <p:sldId id="257" r:id="rId9"/>
    <p:sldId id="271" r:id="rId10"/>
    <p:sldId id="258" r:id="rId11"/>
    <p:sldId id="259" r:id="rId12"/>
    <p:sldId id="291" r:id="rId13"/>
    <p:sldId id="292" r:id="rId14"/>
    <p:sldId id="263" r:id="rId15"/>
    <p:sldId id="264" r:id="rId16"/>
    <p:sldId id="293" r:id="rId17"/>
    <p:sldId id="294" r:id="rId18"/>
    <p:sldId id="261" r:id="rId19"/>
    <p:sldId id="262" r:id="rId20"/>
    <p:sldId id="265" r:id="rId21"/>
    <p:sldId id="275" r:id="rId22"/>
    <p:sldId id="276" r:id="rId23"/>
    <p:sldId id="277" r:id="rId24"/>
    <p:sldId id="295" r:id="rId25"/>
    <p:sldId id="281" r:id="rId26"/>
    <p:sldId id="296" r:id="rId27"/>
    <p:sldId id="299" r:id="rId28"/>
    <p:sldId id="298" r:id="rId29"/>
    <p:sldId id="305" r:id="rId30"/>
    <p:sldId id="308" r:id="rId31"/>
    <p:sldId id="287" r:id="rId32"/>
    <p:sldId id="309" r:id="rId33"/>
    <p:sldId id="282" r:id="rId34"/>
    <p:sldId id="280" r:id="rId35"/>
    <p:sldId id="270" r:id="rId36"/>
    <p:sldId id="304" r:id="rId37"/>
    <p:sldId id="297" r:id="rId38"/>
    <p:sldId id="278" r:id="rId39"/>
    <p:sldId id="301" r:id="rId40"/>
    <p:sldId id="302" r:id="rId41"/>
    <p:sldId id="303" r:id="rId42"/>
    <p:sldId id="306" r:id="rId43"/>
    <p:sldId id="279" r:id="rId44"/>
    <p:sldId id="274" r:id="rId45"/>
    <p:sldId id="273" r:id="rId46"/>
  </p:sldIdLst>
  <p:sldSz cx="12192000" cy="6858000"/>
  <p:notesSz cx="6797675" cy="9928225"/>
  <p:defaultTextStyle>
    <a:defPPr>
      <a:defRPr lang="la-Lat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9" d="100"/>
          <a:sy n="89" d="100"/>
        </p:scale>
        <p:origin x="-389" y="-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69341E-8707-46CF-9B98-024C5DB76C24}" type="datetimeFigureOut">
              <a:rPr lang="de-AT" smtClean="0"/>
              <a:t>04.04.2018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31CB86-3379-465C-8B21-BC2AD5EF618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144597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17FB49-BB9B-4D3C-B93D-CF06FF18FE61}" type="datetimeFigureOut">
              <a:rPr lang="de-DE" smtClean="0"/>
              <a:t>04.04.2018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80A6F2-5621-42F8-8001-84AEE326B4D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7501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E353B-D745-4DBD-812E-C14270FF5E53}" type="datetime1">
              <a:rPr lang="la-Latn" smtClean="0"/>
              <a:t>04.04.2018</a:t>
            </a:fld>
            <a:endParaRPr lang="la-Lat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5.4.2018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9E2D5-8AC8-42C8-BC8E-0B1D81AA3E09}" type="slidenum">
              <a:rPr lang="la-Latn" smtClean="0"/>
              <a:t>‹Nr.›</a:t>
            </a:fld>
            <a:endParaRPr lang="la-Latn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3184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ADED5-CB06-4F69-9F59-DB23E2F985BD}" type="datetime1">
              <a:rPr lang="la-Latn" smtClean="0"/>
              <a:t>04.04.2018</a:t>
            </a:fld>
            <a:endParaRPr lang="la-Lat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5.4.2018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9E2D5-8AC8-42C8-BC8E-0B1D81AA3E09}" type="slidenum">
              <a:rPr lang="la-Latn" smtClean="0"/>
              <a:t>‹Nr.›</a:t>
            </a:fld>
            <a:endParaRPr lang="la-Latn"/>
          </a:p>
        </p:txBody>
      </p:sp>
    </p:spTree>
    <p:extLst>
      <p:ext uri="{BB962C8B-B14F-4D97-AF65-F5344CB8AC3E}">
        <p14:creationId xmlns:p14="http://schemas.microsoft.com/office/powerpoint/2010/main" val="261053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D137F-A8A3-4AA3-8B15-8931126E807C}" type="datetime1">
              <a:rPr lang="la-Latn" smtClean="0"/>
              <a:t>04.04.2018</a:t>
            </a:fld>
            <a:endParaRPr lang="la-Lat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5.4.2018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9E2D5-8AC8-42C8-BC8E-0B1D81AA3E09}" type="slidenum">
              <a:rPr lang="la-Latn" smtClean="0"/>
              <a:t>‹Nr.›</a:t>
            </a:fld>
            <a:endParaRPr lang="la-Latn"/>
          </a:p>
        </p:txBody>
      </p:sp>
    </p:spTree>
    <p:extLst>
      <p:ext uri="{BB962C8B-B14F-4D97-AF65-F5344CB8AC3E}">
        <p14:creationId xmlns:p14="http://schemas.microsoft.com/office/powerpoint/2010/main" val="3152281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7051E-C56C-4851-9491-1E557494C3D5}" type="datetime1">
              <a:rPr lang="la-Latn" smtClean="0"/>
              <a:t>04.04.2018</a:t>
            </a:fld>
            <a:endParaRPr lang="la-Lat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5.4.2018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9E2D5-8AC8-42C8-BC8E-0B1D81AA3E09}" type="slidenum">
              <a:rPr lang="la-Latn" smtClean="0"/>
              <a:t>‹Nr.›</a:t>
            </a:fld>
            <a:endParaRPr lang="la-Latn"/>
          </a:p>
        </p:txBody>
      </p:sp>
    </p:spTree>
    <p:extLst>
      <p:ext uri="{BB962C8B-B14F-4D97-AF65-F5344CB8AC3E}">
        <p14:creationId xmlns:p14="http://schemas.microsoft.com/office/powerpoint/2010/main" val="1913223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4E9D5-0DED-4759-885C-C8F89D96F8A1}" type="datetime1">
              <a:rPr lang="la-Latn" smtClean="0"/>
              <a:t>04.04.2018</a:t>
            </a:fld>
            <a:endParaRPr lang="la-Lat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5.4.2018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9E2D5-8AC8-42C8-BC8E-0B1D81AA3E09}" type="slidenum">
              <a:rPr lang="la-Latn" smtClean="0"/>
              <a:t>‹Nr.›</a:t>
            </a:fld>
            <a:endParaRPr lang="la-Latn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5556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B2B26-52AB-4AE8-A15D-145BFA934019}" type="datetime1">
              <a:rPr lang="la-Latn" smtClean="0"/>
              <a:t>04.04.2018</a:t>
            </a:fld>
            <a:endParaRPr lang="la-Lat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5.4.2018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9E2D5-8AC8-42C8-BC8E-0B1D81AA3E09}" type="slidenum">
              <a:rPr lang="la-Latn" smtClean="0"/>
              <a:t>‹Nr.›</a:t>
            </a:fld>
            <a:endParaRPr lang="la-Latn"/>
          </a:p>
        </p:txBody>
      </p:sp>
    </p:spTree>
    <p:extLst>
      <p:ext uri="{BB962C8B-B14F-4D97-AF65-F5344CB8AC3E}">
        <p14:creationId xmlns:p14="http://schemas.microsoft.com/office/powerpoint/2010/main" val="2772209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1C8EE-B7B9-4D36-86CF-DBFF93190F7E}" type="datetime1">
              <a:rPr lang="la-Latn" smtClean="0"/>
              <a:t>04.04.2018</a:t>
            </a:fld>
            <a:endParaRPr lang="la-Lat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5.4.2018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9E2D5-8AC8-42C8-BC8E-0B1D81AA3E09}" type="slidenum">
              <a:rPr lang="la-Latn" smtClean="0"/>
              <a:t>‹Nr.›</a:t>
            </a:fld>
            <a:endParaRPr lang="la-Latn"/>
          </a:p>
        </p:txBody>
      </p:sp>
    </p:spTree>
    <p:extLst>
      <p:ext uri="{BB962C8B-B14F-4D97-AF65-F5344CB8AC3E}">
        <p14:creationId xmlns:p14="http://schemas.microsoft.com/office/powerpoint/2010/main" val="3062256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1C5F3-CD74-4B54-BEC9-BB9EF09A8584}" type="datetime1">
              <a:rPr lang="la-Latn" smtClean="0"/>
              <a:t>04.04.2018</a:t>
            </a:fld>
            <a:endParaRPr lang="la-Lat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5.4.2018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9E2D5-8AC8-42C8-BC8E-0B1D81AA3E09}" type="slidenum">
              <a:rPr lang="la-Latn" smtClean="0"/>
              <a:t>‹Nr.›</a:t>
            </a:fld>
            <a:endParaRPr lang="la-Latn"/>
          </a:p>
        </p:txBody>
      </p:sp>
    </p:spTree>
    <p:extLst>
      <p:ext uri="{BB962C8B-B14F-4D97-AF65-F5344CB8AC3E}">
        <p14:creationId xmlns:p14="http://schemas.microsoft.com/office/powerpoint/2010/main" val="4079617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AC6A0-2423-473E-980E-2E25A4B06A52}" type="datetime1">
              <a:rPr lang="la-Latn" smtClean="0"/>
              <a:t>04.04.2018</a:t>
            </a:fld>
            <a:endParaRPr lang="la-Lat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la-Latn"/>
              <a:t>Carnuntum, 5.4.2018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9E2D5-8AC8-42C8-BC8E-0B1D81AA3E09}" type="slidenum">
              <a:rPr lang="la-Latn" smtClean="0"/>
              <a:t>‹Nr.›</a:t>
            </a:fld>
            <a:endParaRPr lang="la-Latn"/>
          </a:p>
        </p:txBody>
      </p:sp>
    </p:spTree>
    <p:extLst>
      <p:ext uri="{BB962C8B-B14F-4D97-AF65-F5344CB8AC3E}">
        <p14:creationId xmlns:p14="http://schemas.microsoft.com/office/powerpoint/2010/main" val="1693966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1EB8F789-AC45-4BF5-92A9-7D35C4C4735E}" type="datetime1">
              <a:rPr lang="la-Latn" smtClean="0"/>
              <a:t>04.04.2018</a:t>
            </a:fld>
            <a:endParaRPr lang="la-Lat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la-Latn"/>
              <a:t>Carnuntum, 5.4.2018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1F9E2D5-8AC8-42C8-BC8E-0B1D81AA3E09}" type="slidenum">
              <a:rPr lang="la-Latn" smtClean="0"/>
              <a:t>‹Nr.›</a:t>
            </a:fld>
            <a:endParaRPr lang="la-Latn"/>
          </a:p>
        </p:txBody>
      </p:sp>
    </p:spTree>
    <p:extLst>
      <p:ext uri="{BB962C8B-B14F-4D97-AF65-F5344CB8AC3E}">
        <p14:creationId xmlns:p14="http://schemas.microsoft.com/office/powerpoint/2010/main" val="4183458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C1602-C0CD-40D5-A124-FFD7CA0AF730}" type="datetime1">
              <a:rPr lang="la-Latn" smtClean="0"/>
              <a:t>04.04.2018</a:t>
            </a:fld>
            <a:endParaRPr lang="la-Lat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5.4.2018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9E2D5-8AC8-42C8-BC8E-0B1D81AA3E09}" type="slidenum">
              <a:rPr lang="la-Latn" smtClean="0"/>
              <a:t>‹Nr.›</a:t>
            </a:fld>
            <a:endParaRPr lang="la-Latn"/>
          </a:p>
        </p:txBody>
      </p:sp>
    </p:spTree>
    <p:extLst>
      <p:ext uri="{BB962C8B-B14F-4D97-AF65-F5344CB8AC3E}">
        <p14:creationId xmlns:p14="http://schemas.microsoft.com/office/powerpoint/2010/main" val="3972709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4949A8B-D721-4AFD-AE97-6B8411E1D557}" type="datetime1">
              <a:rPr lang="la-Latn" smtClean="0"/>
              <a:t>04.04.2018</a:t>
            </a:fld>
            <a:endParaRPr lang="la-Lat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la-Latn"/>
              <a:t>Carnuntum, 5.4.2018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1F9E2D5-8AC8-42C8-BC8E-0B1D81AA3E09}" type="slidenum">
              <a:rPr lang="la-Latn" smtClean="0"/>
              <a:t>‹Nr.›</a:t>
            </a:fld>
            <a:endParaRPr lang="la-Latn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5414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quizlet.com/class/5259530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goconqr.com/de-DE/p/8819134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www.suchsel.de.vu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hyperlink" Target="http://www.puzzlemaker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chule.at/service-menue-oben/suche/detail/vorlage-fuer-paare-finden.html?parentuid=109334&amp;cHash=d1a964f07b0561428d026cc60396f385" TargetMode="External"/><Relationship Id="rId5" Type="http://schemas.openxmlformats.org/officeDocument/2006/relationships/image" Target="../media/image26.png"/><Relationship Id="rId4" Type="http://schemas.openxmlformats.org/officeDocument/2006/relationships/hyperlink" Target="https://www.schule.at/service-menue-oben/suche/detail/vorlage-fuer-domino.html?parentuid=109334&amp;cHash=a9076cd56d9f90714ff2b4b88b509efb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tutory.de/worksheet/5bdfdf90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www.zarb.de/de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www.suchsel.de.vu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archive.org/stream/latinreaderforlo00hardrich/latinreaderforlo00hardrich_djvu.txt" TargetMode="External"/><Relationship Id="rId2" Type="http://schemas.openxmlformats.org/officeDocument/2006/relationships/hyperlink" Target="http://www.thelatinlibrary.com/ritchie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mp"/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learningapps.org/display?v=pxqz6pbdk17" TargetMode="External"/><Relationship Id="rId2" Type="http://schemas.openxmlformats.org/officeDocument/2006/relationships/hyperlink" Target="https://learningapps.org/display?v=pxqz6pbdk1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tm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create.kahoot.it/l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quizizz.com/admin/private" TargetMode="External"/><Relationship Id="rId2" Type="http://schemas.openxmlformats.org/officeDocument/2006/relationships/hyperlink" Target="https://quizizz.com/admin/quiz/58bd3eba2933d57418539a8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hyperlink" Target="http://www.gymwt.at/" TargetMode="Externa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www.learningsnacks.de/#/welcome?userid=1230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padlet.com/etschuden/xi6i55rkdsyj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www.tes.com/lessons/gxd-bwL9SzF8Nw/edit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mp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e-book-creator.at/books/410/1316/Output/print/book.pdf" TargetMode="External"/><Relationship Id="rId2" Type="http://schemas.openxmlformats.org/officeDocument/2006/relationships/hyperlink" Target="http://e-book-creator.at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tmp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etschuden.com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three.flash-gear.com/npuz/puz.php?c=v&amp;id=4155773&amp;k=54674983" TargetMode="External"/><Relationship Id="rId2" Type="http://schemas.openxmlformats.org/officeDocument/2006/relationships/hyperlink" Target="http://www.wordle.net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hyperlink" Target="http://www.readwritethink.org/classroom-resources/student-interactives/cube-creator-30850.html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animoto.com/play/ELRIprGrajYnPFMrn2SGCg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://www.virtuelle-ph.at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UP-Date</a:t>
            </a:r>
            <a:endParaRPr lang="la-Latn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de-DE" dirty="0"/>
              <a:t>„Per </a:t>
            </a:r>
            <a:r>
              <a:rPr lang="de-DE" dirty="0" err="1"/>
              <a:t>devia</a:t>
            </a:r>
            <a:r>
              <a:rPr lang="de-DE" dirty="0"/>
              <a:t> </a:t>
            </a:r>
            <a:r>
              <a:rPr lang="de-DE" dirty="0" err="1"/>
              <a:t>rura</a:t>
            </a:r>
            <a:r>
              <a:rPr lang="de-DE" dirty="0"/>
              <a:t> </a:t>
            </a:r>
            <a:r>
              <a:rPr lang="de-DE" dirty="0" err="1"/>
              <a:t>vagantes</a:t>
            </a:r>
            <a:r>
              <a:rPr lang="de-DE" dirty="0"/>
              <a:t>“ … </a:t>
            </a:r>
          </a:p>
          <a:p>
            <a:r>
              <a:rPr lang="de-DE" b="1" dirty="0" smtClean="0"/>
              <a:t>Unkonventionelle </a:t>
            </a:r>
            <a:r>
              <a:rPr lang="de-DE" b="1" dirty="0"/>
              <a:t>Pfade und Innovationen im Lateinunterricht </a:t>
            </a:r>
            <a:endParaRPr lang="de-DE" b="1" dirty="0"/>
          </a:p>
          <a:p>
            <a:r>
              <a:rPr lang="de-DE" sz="2100" dirty="0" smtClean="0"/>
              <a:t>Elisabeth Tschuden</a:t>
            </a:r>
            <a:endParaRPr lang="de-DE" sz="21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53F9F786-E9A4-40A3-B28C-8BAF18B9D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5.4.2018</a:t>
            </a:r>
          </a:p>
        </p:txBody>
      </p:sp>
    </p:spTree>
    <p:extLst>
      <p:ext uri="{BB962C8B-B14F-4D97-AF65-F5344CB8AC3E}">
        <p14:creationId xmlns:p14="http://schemas.microsoft.com/office/powerpoint/2010/main" val="310483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VOKABEL schriftlich</a:t>
            </a:r>
            <a:endParaRPr lang="la-Latn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- schriftliche Wiederholungen: </a:t>
            </a:r>
          </a:p>
          <a:p>
            <a:pPr lvl="1"/>
            <a:r>
              <a:rPr lang="de-DE" dirty="0"/>
              <a:t>26 Vokabel</a:t>
            </a:r>
          </a:p>
          <a:p>
            <a:pPr lvl="1"/>
            <a:r>
              <a:rPr lang="de-DE" dirty="0"/>
              <a:t>3 Minuten</a:t>
            </a:r>
          </a:p>
          <a:p>
            <a:pPr lvl="1"/>
            <a:r>
              <a:rPr lang="de-DE" dirty="0"/>
              <a:t>Sehr gut: 24-26, Gut: 21-23, Befriedigend: 18-20, Genügend: 14-17.</a:t>
            </a:r>
          </a:p>
          <a:p>
            <a:endParaRPr lang="la-Latn" dirty="0"/>
          </a:p>
        </p:txBody>
      </p:sp>
      <p:pic>
        <p:nvPicPr>
          <p:cNvPr id="4" name="Grafik 3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3092990"/>
            <a:ext cx="6134956" cy="2715004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9075" y="2665412"/>
            <a:ext cx="169545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5378C79C-5594-4FF0-A97B-C6F459BC3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5.4.2018</a:t>
            </a:r>
          </a:p>
        </p:txBody>
      </p:sp>
    </p:spTree>
    <p:extLst>
      <p:ext uri="{BB962C8B-B14F-4D97-AF65-F5344CB8AC3E}">
        <p14:creationId xmlns:p14="http://schemas.microsoft.com/office/powerpoint/2010/main" val="94703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Vokabel mündlich</a:t>
            </a:r>
            <a:endParaRPr lang="la-Latn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39615" y="1863514"/>
            <a:ext cx="10058400" cy="4023360"/>
          </a:xfrm>
        </p:spPr>
        <p:txBody>
          <a:bodyPr/>
          <a:lstStyle/>
          <a:p>
            <a:endParaRPr lang="de-DE" dirty="0"/>
          </a:p>
          <a:p>
            <a:r>
              <a:rPr lang="de-DE" dirty="0"/>
              <a:t>Vokabelkaiser:</a:t>
            </a:r>
          </a:p>
          <a:p>
            <a:pPr lvl="1"/>
            <a:r>
              <a:rPr lang="de-DE" dirty="0"/>
              <a:t>5 Minuten</a:t>
            </a:r>
          </a:p>
          <a:p>
            <a:pPr lvl="1"/>
            <a:r>
              <a:rPr lang="de-DE" dirty="0"/>
              <a:t>nur erste Antwort gilt</a:t>
            </a:r>
          </a:p>
          <a:p>
            <a:pPr lvl="1"/>
            <a:endParaRPr lang="de-DE" dirty="0"/>
          </a:p>
          <a:p>
            <a:pPr marL="201168" lvl="1" indent="0">
              <a:buNone/>
            </a:pPr>
            <a:r>
              <a:rPr lang="de-DE" sz="2000" dirty="0"/>
              <a:t>Vokabelkartei</a:t>
            </a:r>
          </a:p>
          <a:p>
            <a:pPr marL="201168" lvl="1" indent="0">
              <a:buNone/>
            </a:pPr>
            <a:endParaRPr lang="de-DE" sz="2000" dirty="0"/>
          </a:p>
          <a:p>
            <a:pPr lvl="1"/>
            <a:endParaRPr lang="de-DE" dirty="0"/>
          </a:p>
          <a:p>
            <a:pPr marL="201168" lvl="1" indent="0">
              <a:buNone/>
            </a:pPr>
            <a:endParaRPr lang="de-DE" dirty="0"/>
          </a:p>
          <a:p>
            <a:pPr marL="201168" lvl="1" indent="0">
              <a:buNone/>
            </a:pP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378" y="2271656"/>
            <a:ext cx="2551328" cy="160223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3979849"/>
            <a:ext cx="2811290" cy="2173222"/>
          </a:xfrm>
          <a:prstGeom prst="rect">
            <a:avLst/>
          </a:prstGeo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1DC6C55E-2A7A-4098-8044-281F9E2A3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5.4.2018</a:t>
            </a:r>
          </a:p>
        </p:txBody>
      </p:sp>
    </p:spTree>
    <p:extLst>
      <p:ext uri="{BB962C8B-B14F-4D97-AF65-F5344CB8AC3E}">
        <p14:creationId xmlns:p14="http://schemas.microsoft.com/office/powerpoint/2010/main" val="111431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C190719-B673-4119-B379-6DA532B64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Vokabel online: </a:t>
            </a:r>
            <a:r>
              <a:rPr lang="de-DE" dirty="0" err="1">
                <a:hlinkClick r:id="rId2"/>
              </a:rPr>
              <a:t>Quizlet</a:t>
            </a:r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xmlns="" id="{08FF3116-30DC-4FB2-929D-310805A007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12878" y="1846263"/>
            <a:ext cx="7426569" cy="4022725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EA35D67F-9A2E-4ED5-8B17-DC1D75D61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5.4.2018</a:t>
            </a:r>
          </a:p>
        </p:txBody>
      </p:sp>
    </p:spTree>
    <p:extLst>
      <p:ext uri="{BB962C8B-B14F-4D97-AF65-F5344CB8AC3E}">
        <p14:creationId xmlns:p14="http://schemas.microsoft.com/office/powerpoint/2010/main" val="164708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3D38DAD-5C2A-4E68-9CCB-4C4E39372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Vokabel online: </a:t>
            </a:r>
            <a:r>
              <a:rPr lang="de-DE" dirty="0" err="1">
                <a:hlinkClick r:id="rId2"/>
              </a:rPr>
              <a:t>GoConqr</a:t>
            </a:r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xmlns="" id="{5AAA8A45-993C-4ACB-9C83-C2A99A70D5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12878" y="1846263"/>
            <a:ext cx="7426569" cy="4022725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55341284-CAE2-45E6-BB70-3081560BE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5.4.2018</a:t>
            </a:r>
          </a:p>
        </p:txBody>
      </p:sp>
    </p:spTree>
    <p:extLst>
      <p:ext uri="{BB962C8B-B14F-4D97-AF65-F5344CB8AC3E}">
        <p14:creationId xmlns:p14="http://schemas.microsoft.com/office/powerpoint/2010/main" val="81823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Wörtersuche</a:t>
            </a:r>
            <a:endParaRPr lang="la-Latn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Suchsel</a:t>
            </a:r>
            <a:r>
              <a:rPr lang="de-DE" dirty="0"/>
              <a:t>: </a:t>
            </a:r>
            <a:r>
              <a:rPr lang="de-DE" dirty="0">
                <a:hlinkClick r:id="rId2"/>
              </a:rPr>
              <a:t>http://www.suchsel.de.vu/</a:t>
            </a:r>
            <a:endParaRPr lang="de-DE" dirty="0"/>
          </a:p>
          <a:p>
            <a:endParaRPr lang="la-Latn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/>
          <a:srcRect l="22549" t="13105" r="39786"/>
          <a:stretch/>
        </p:blipFill>
        <p:spPr>
          <a:xfrm>
            <a:off x="5486399" y="1838828"/>
            <a:ext cx="3225114" cy="4030266"/>
          </a:xfrm>
          <a:prstGeom prst="rect">
            <a:avLst/>
          </a:prstGeo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E12EFB4F-340A-4A1D-B2A3-DF5E699C2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5.4.2018</a:t>
            </a:r>
          </a:p>
        </p:txBody>
      </p:sp>
    </p:spTree>
    <p:extLst>
      <p:ext uri="{BB962C8B-B14F-4D97-AF65-F5344CB8AC3E}">
        <p14:creationId xmlns:p14="http://schemas.microsoft.com/office/powerpoint/2010/main" val="249549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Vokabelrätsel</a:t>
            </a:r>
            <a:endParaRPr lang="la-Latn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Kreuzworträtsel:</a:t>
            </a:r>
          </a:p>
          <a:p>
            <a:pPr lvl="1"/>
            <a:r>
              <a:rPr lang="de-DE" dirty="0">
                <a:hlinkClick r:id="rId2"/>
              </a:rPr>
              <a:t>http://www.puzzlemaker.com</a:t>
            </a:r>
            <a:endParaRPr lang="de-DE" dirty="0"/>
          </a:p>
          <a:p>
            <a:pPr lvl="1"/>
            <a:r>
              <a:rPr lang="de-DE" dirty="0" err="1"/>
              <a:t>Crosswordweaver</a:t>
            </a:r>
            <a:endParaRPr lang="de-DE" dirty="0"/>
          </a:p>
          <a:p>
            <a:pPr lvl="1"/>
            <a:r>
              <a:rPr lang="de-DE" dirty="0"/>
              <a:t>Vokabeldomino</a:t>
            </a:r>
          </a:p>
          <a:p>
            <a:pPr lvl="1"/>
            <a:r>
              <a:rPr lang="de-DE" dirty="0"/>
              <a:t>Paare finden</a:t>
            </a:r>
          </a:p>
          <a:p>
            <a:pPr lvl="1"/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/>
          <a:srcRect l="24043" t="12486" r="40585" b="9421"/>
          <a:stretch/>
        </p:blipFill>
        <p:spPr>
          <a:xfrm>
            <a:off x="3318564" y="2673351"/>
            <a:ext cx="2375348" cy="2840566"/>
          </a:xfrm>
          <a:prstGeom prst="rect">
            <a:avLst/>
          </a:prstGeom>
        </p:spPr>
      </p:pic>
      <p:pic>
        <p:nvPicPr>
          <p:cNvPr id="9218" name="Picture 2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7" t="26257" r="63006" b="13098"/>
          <a:stretch/>
        </p:blipFill>
        <p:spPr bwMode="auto">
          <a:xfrm>
            <a:off x="5840186" y="2673351"/>
            <a:ext cx="2276402" cy="2840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3" t="28817" r="52537" b="30533"/>
          <a:stretch/>
        </p:blipFill>
        <p:spPr bwMode="auto">
          <a:xfrm>
            <a:off x="8394700" y="3837517"/>
            <a:ext cx="2561674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E1A30DD7-6793-4F39-92DE-25CB5461C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5.4.2018</a:t>
            </a:r>
          </a:p>
        </p:txBody>
      </p:sp>
    </p:spTree>
    <p:extLst>
      <p:ext uri="{BB962C8B-B14F-4D97-AF65-F5344CB8AC3E}">
        <p14:creationId xmlns:p14="http://schemas.microsoft.com/office/powerpoint/2010/main" val="2274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E609147-C7DA-4F58-AC29-22F71C925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 fontScale="90000"/>
          </a:bodyPr>
          <a:lstStyle/>
          <a:p>
            <a:r>
              <a:rPr lang="de-DE" dirty="0"/>
              <a:t>Arbeitsblätter schnell erstellen: </a:t>
            </a:r>
            <a:r>
              <a:rPr lang="de-DE" dirty="0" smtClean="0">
                <a:hlinkClick r:id="rId2"/>
              </a:rPr>
              <a:t>https://www.tutory.de/worksheet/5bdfdf90</a:t>
            </a:r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xmlns="" id="{8150D7DE-3460-49DA-BAA4-3F5BDD014E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12878" y="1846263"/>
            <a:ext cx="7426569" cy="4022725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D1D3772E-00E2-451B-B6E7-B0DAA0FB9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la-Latn"/>
              <a:t>Carnuntum, 5.4.2018</a:t>
            </a:r>
          </a:p>
        </p:txBody>
      </p:sp>
    </p:spTree>
    <p:extLst>
      <p:ext uri="{BB962C8B-B14F-4D97-AF65-F5344CB8AC3E}">
        <p14:creationId xmlns:p14="http://schemas.microsoft.com/office/powerpoint/2010/main" val="53359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5B9D7F1-2276-4073-9B7A-E7A7482CB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Arbeitsblätter schnell erstellt: </a:t>
            </a:r>
            <a:r>
              <a:rPr lang="de-DE" dirty="0">
                <a:hlinkClick r:id="rId2"/>
              </a:rPr>
              <a:t>ZARB</a:t>
            </a:r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xmlns="" id="{2AFF2B8F-F780-44AE-8DD5-E44DDED0FB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12878" y="1846263"/>
            <a:ext cx="7426569" cy="4022725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A6D752E0-FE45-4289-87FB-77473A30F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5.4.2018</a:t>
            </a:r>
          </a:p>
        </p:txBody>
      </p:sp>
    </p:spTree>
    <p:extLst>
      <p:ext uri="{BB962C8B-B14F-4D97-AF65-F5344CB8AC3E}">
        <p14:creationId xmlns:p14="http://schemas.microsoft.com/office/powerpoint/2010/main" val="326999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Grammatik</a:t>
            </a:r>
            <a:endParaRPr lang="la-Latn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Crossword</a:t>
            </a:r>
            <a:r>
              <a:rPr lang="de-DE" dirty="0"/>
              <a:t> Weaver:</a:t>
            </a:r>
          </a:p>
          <a:p>
            <a:r>
              <a:rPr lang="de-DE" dirty="0"/>
              <a:t>Online oder als </a:t>
            </a:r>
            <a:r>
              <a:rPr lang="de-DE" dirty="0" err="1"/>
              <a:t>pdf</a:t>
            </a:r>
            <a:endParaRPr lang="de-DE" dirty="0"/>
          </a:p>
          <a:p>
            <a:r>
              <a:rPr lang="de-DE" dirty="0"/>
              <a:t>Download (HP, </a:t>
            </a:r>
            <a:r>
              <a:rPr lang="de-DE" dirty="0" err="1"/>
              <a:t>Moodle</a:t>
            </a:r>
            <a:r>
              <a:rPr lang="de-DE" dirty="0"/>
              <a:t>)</a:t>
            </a:r>
          </a:p>
          <a:p>
            <a:r>
              <a:rPr lang="de-DE" dirty="0"/>
              <a:t> </a:t>
            </a:r>
            <a:endParaRPr lang="la-Latn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l="-1284" t="4967" r="184" b="846"/>
          <a:stretch/>
        </p:blipFill>
        <p:spPr>
          <a:xfrm>
            <a:off x="3514987" y="1917954"/>
            <a:ext cx="8254767" cy="4165461"/>
          </a:xfrm>
          <a:prstGeom prst="rect">
            <a:avLst/>
          </a:prstGeo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EAB11AB8-13AD-42B3-BE5C-177D2D2B5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5.4.2018</a:t>
            </a:r>
          </a:p>
        </p:txBody>
      </p:sp>
    </p:spTree>
    <p:extLst>
      <p:ext uri="{BB962C8B-B14F-4D97-AF65-F5344CB8AC3E}">
        <p14:creationId xmlns:p14="http://schemas.microsoft.com/office/powerpoint/2010/main" val="416464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Grammatik</a:t>
            </a:r>
            <a:endParaRPr lang="la-Latn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„Aufwärmen“</a:t>
            </a:r>
          </a:p>
          <a:p>
            <a:pPr marL="0" indent="0">
              <a:buNone/>
            </a:pPr>
            <a:r>
              <a:rPr lang="de-DE" dirty="0"/>
              <a:t>„Einzelsätze“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la-Latn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l="9188" t="18447" r="10778" b="-1957"/>
          <a:stretch/>
        </p:blipFill>
        <p:spPr>
          <a:xfrm>
            <a:off x="3352800" y="2316617"/>
            <a:ext cx="6981286" cy="3976142"/>
          </a:xfrm>
          <a:prstGeom prst="rect">
            <a:avLst/>
          </a:prstGeo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1FE33B79-F67D-44D4-A383-8B1255B65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5.4.2018</a:t>
            </a:r>
          </a:p>
        </p:txBody>
      </p:sp>
    </p:spTree>
    <p:extLst>
      <p:ext uri="{BB962C8B-B14F-4D97-AF65-F5344CB8AC3E}">
        <p14:creationId xmlns:p14="http://schemas.microsoft.com/office/powerpoint/2010/main" val="128869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Waidhofen</a:t>
            </a:r>
            <a:r>
              <a:rPr lang="de-AT" dirty="0"/>
              <a:t> an der Thaya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5" t="13550" r="14398" b="67841"/>
          <a:stretch/>
        </p:blipFill>
        <p:spPr bwMode="auto">
          <a:xfrm>
            <a:off x="2463800" y="1905000"/>
            <a:ext cx="728980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700" y="3502605"/>
            <a:ext cx="3693266" cy="246710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500" y="3536540"/>
            <a:ext cx="3642466" cy="2433167"/>
          </a:xfrm>
          <a:prstGeom prst="rect">
            <a:avLst/>
          </a:pr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779D0AD5-6573-47EA-BD74-ED896CA15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5.4.2018</a:t>
            </a:r>
          </a:p>
        </p:txBody>
      </p:sp>
    </p:spTree>
    <p:extLst>
      <p:ext uri="{BB962C8B-B14F-4D97-AF65-F5344CB8AC3E}">
        <p14:creationId xmlns:p14="http://schemas.microsoft.com/office/powerpoint/2010/main" val="182618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Übersetzungsübungen</a:t>
            </a:r>
            <a:endParaRPr lang="la-Latn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Kurze Texte selbst verfasst</a:t>
            </a:r>
          </a:p>
          <a:p>
            <a:r>
              <a:rPr lang="de-AT" dirty="0"/>
              <a:t>Grammatikalische Phänomene suchen lassen</a:t>
            </a:r>
          </a:p>
          <a:p>
            <a:r>
              <a:rPr lang="de-AT" dirty="0"/>
              <a:t>Phrasen trainieren</a:t>
            </a:r>
          </a:p>
          <a:p>
            <a:r>
              <a:rPr lang="de-AT" dirty="0"/>
              <a:t>Einzelsätze zu neuer Grammatik</a:t>
            </a:r>
          </a:p>
          <a:p>
            <a:r>
              <a:rPr lang="de-AT" dirty="0"/>
              <a:t>Veränderung von Numerus und Tempus</a:t>
            </a:r>
          </a:p>
          <a:p>
            <a:r>
              <a:rPr lang="de-AT" dirty="0"/>
              <a:t>Zeilen vertauschen</a:t>
            </a:r>
          </a:p>
          <a:p>
            <a:r>
              <a:rPr lang="de-AT" dirty="0"/>
              <a:t>Lernkartei</a:t>
            </a:r>
          </a:p>
          <a:p>
            <a:r>
              <a:rPr lang="de-AT" dirty="0" err="1"/>
              <a:t>Suchsel</a:t>
            </a:r>
            <a:endParaRPr lang="la-Latn" dirty="0"/>
          </a:p>
        </p:txBody>
      </p:sp>
      <p:pic>
        <p:nvPicPr>
          <p:cNvPr id="10242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7" t="13912" r="32943" b="5511"/>
          <a:stretch/>
        </p:blipFill>
        <p:spPr bwMode="auto">
          <a:xfrm>
            <a:off x="7231710" y="1930400"/>
            <a:ext cx="2888254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4D15B523-CA56-4D32-97A5-6D7F1EA9B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5.4.2018</a:t>
            </a:r>
          </a:p>
        </p:txBody>
      </p:sp>
    </p:spTree>
    <p:extLst>
      <p:ext uri="{BB962C8B-B14F-4D97-AF65-F5344CB8AC3E}">
        <p14:creationId xmlns:p14="http://schemas.microsoft.com/office/powerpoint/2010/main" val="67570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Mit Latein durch das Jahr: </a:t>
            </a:r>
            <a:br>
              <a:rPr lang="de-AT" dirty="0"/>
            </a:br>
            <a:r>
              <a:rPr lang="de-AT" dirty="0"/>
              <a:t>Aktuelle Bezüge herstellen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00" y="1858963"/>
            <a:ext cx="4022725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7F017C8A-D63E-43CE-947C-3BA0929FD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5.4.2018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B799C1FB-FDBA-4ECB-ACC9-1F33D8DC73A1}"/>
              </a:ext>
            </a:extLst>
          </p:cNvPr>
          <p:cNvSpPr txBox="1"/>
          <p:nvPr/>
        </p:nvSpPr>
        <p:spPr>
          <a:xfrm>
            <a:off x="6222989" y="2444620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Weihnachten</a:t>
            </a:r>
          </a:p>
          <a:p>
            <a:r>
              <a:rPr lang="de-DE" dirty="0"/>
              <a:t>Hl. Leopold</a:t>
            </a:r>
          </a:p>
          <a:p>
            <a:r>
              <a:rPr lang="de-DE" dirty="0"/>
              <a:t>Hl. Florian</a:t>
            </a:r>
          </a:p>
          <a:p>
            <a:r>
              <a:rPr lang="de-DE" dirty="0"/>
              <a:t>Neujahr</a:t>
            </a:r>
          </a:p>
        </p:txBody>
      </p:sp>
    </p:spTree>
    <p:extLst>
      <p:ext uri="{BB962C8B-B14F-4D97-AF65-F5344CB8AC3E}">
        <p14:creationId xmlns:p14="http://schemas.microsoft.com/office/powerpoint/2010/main" val="264299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Übergangslektüre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97280" y="1845734"/>
            <a:ext cx="6827520" cy="4023360"/>
          </a:xfrm>
        </p:spPr>
        <p:txBody>
          <a:bodyPr>
            <a:normAutofit/>
          </a:bodyPr>
          <a:lstStyle/>
          <a:p>
            <a:r>
              <a:rPr lang="de-AT" dirty="0" err="1">
                <a:hlinkClick r:id="rId2"/>
              </a:rPr>
              <a:t>Fabulae</a:t>
            </a:r>
            <a:r>
              <a:rPr lang="de-AT" dirty="0">
                <a:hlinkClick r:id="rId2"/>
              </a:rPr>
              <a:t> </a:t>
            </a:r>
            <a:r>
              <a:rPr lang="de-AT" dirty="0" err="1">
                <a:hlinkClick r:id="rId2"/>
              </a:rPr>
              <a:t>faciles</a:t>
            </a:r>
            <a:endParaRPr lang="de-AT" dirty="0"/>
          </a:p>
          <a:p>
            <a:r>
              <a:rPr lang="de-AT" dirty="0" err="1">
                <a:hlinkClick r:id="rId3"/>
              </a:rPr>
              <a:t>Latin</a:t>
            </a:r>
            <a:r>
              <a:rPr lang="de-AT" dirty="0">
                <a:hlinkClick r:id="rId3"/>
              </a:rPr>
              <a:t> </a:t>
            </a:r>
            <a:r>
              <a:rPr lang="de-AT" dirty="0" err="1">
                <a:hlinkClick r:id="rId3"/>
              </a:rPr>
              <a:t>reader</a:t>
            </a:r>
            <a:r>
              <a:rPr lang="de-AT" dirty="0">
                <a:hlinkClick r:id="rId3"/>
              </a:rPr>
              <a:t> </a:t>
            </a:r>
            <a:r>
              <a:rPr lang="de-AT" dirty="0" err="1">
                <a:hlinkClick r:id="rId3"/>
              </a:rPr>
              <a:t>for</a:t>
            </a:r>
            <a:r>
              <a:rPr lang="de-AT" dirty="0">
                <a:hlinkClick r:id="rId3"/>
              </a:rPr>
              <a:t> </a:t>
            </a:r>
            <a:r>
              <a:rPr lang="de-AT" dirty="0" err="1">
                <a:hlinkClick r:id="rId3"/>
              </a:rPr>
              <a:t>lower</a:t>
            </a:r>
            <a:r>
              <a:rPr lang="de-AT" dirty="0">
                <a:hlinkClick r:id="rId3"/>
              </a:rPr>
              <a:t> </a:t>
            </a:r>
            <a:r>
              <a:rPr lang="de-AT" dirty="0" err="1">
                <a:hlinkClick r:id="rId3"/>
              </a:rPr>
              <a:t>forms</a:t>
            </a:r>
            <a:endParaRPr lang="de-AT" dirty="0"/>
          </a:p>
          <a:p>
            <a:r>
              <a:rPr lang="de-AT" dirty="0"/>
              <a:t>ATALANTA. </a:t>
            </a:r>
          </a:p>
          <a:p>
            <a:pPr algn="just"/>
            <a:r>
              <a:rPr lang="de-AT" dirty="0" err="1"/>
              <a:t>Schoeneus</a:t>
            </a:r>
            <a:r>
              <a:rPr lang="de-AT" dirty="0"/>
              <a:t> </a:t>
            </a:r>
            <a:r>
              <a:rPr lang="de-AT" dirty="0" err="1"/>
              <a:t>Atalantam</a:t>
            </a:r>
            <a:r>
              <a:rPr lang="de-AT" dirty="0"/>
              <a:t>, </a:t>
            </a:r>
            <a:r>
              <a:rPr lang="de-AT" dirty="0" err="1"/>
              <a:t>filiam</a:t>
            </a:r>
            <a:r>
              <a:rPr lang="de-AT" dirty="0"/>
              <a:t> </a:t>
            </a:r>
            <a:r>
              <a:rPr lang="de-AT" dirty="0" err="1"/>
              <a:t>formosissimam</a:t>
            </a:r>
            <a:r>
              <a:rPr lang="de-AT" dirty="0"/>
              <a:t>, </a:t>
            </a:r>
            <a:r>
              <a:rPr lang="de-AT" dirty="0" err="1"/>
              <a:t>dicitur</a:t>
            </a:r>
            <a:r>
              <a:rPr lang="de-AT" dirty="0"/>
              <a:t> </a:t>
            </a:r>
            <a:r>
              <a:rPr lang="de-AT" dirty="0" err="1"/>
              <a:t>habuisse</a:t>
            </a:r>
            <a:r>
              <a:rPr lang="de-AT" dirty="0"/>
              <a:t>, </a:t>
            </a:r>
            <a:r>
              <a:rPr lang="de-AT" dirty="0" err="1"/>
              <a:t>quae</a:t>
            </a:r>
            <a:r>
              <a:rPr lang="de-AT" dirty="0"/>
              <a:t> </a:t>
            </a:r>
            <a:r>
              <a:rPr lang="de-AT" dirty="0" err="1"/>
              <a:t>cursu</a:t>
            </a:r>
            <a:r>
              <a:rPr lang="de-AT" dirty="0"/>
              <a:t> </a:t>
            </a:r>
            <a:r>
              <a:rPr lang="de-AT" dirty="0" err="1"/>
              <a:t>viros</a:t>
            </a:r>
            <a:r>
              <a:rPr lang="de-AT" dirty="0"/>
              <a:t> </a:t>
            </a:r>
            <a:r>
              <a:rPr lang="de-AT" dirty="0" err="1"/>
              <a:t>superabat</a:t>
            </a:r>
            <a:r>
              <a:rPr lang="de-AT" dirty="0"/>
              <a:t>. </a:t>
            </a:r>
            <a:r>
              <a:rPr lang="de-AT" dirty="0" err="1"/>
              <a:t>Haec</a:t>
            </a:r>
            <a:r>
              <a:rPr lang="de-AT" dirty="0"/>
              <a:t> cum a </a:t>
            </a:r>
            <a:r>
              <a:rPr lang="de-AT" dirty="0" err="1"/>
              <a:t>pluribus</a:t>
            </a:r>
            <a:r>
              <a:rPr lang="de-AT" dirty="0"/>
              <a:t> in </a:t>
            </a:r>
            <a:r>
              <a:rPr lang="de-AT" dirty="0" err="1"/>
              <a:t>coniugium</a:t>
            </a:r>
            <a:r>
              <a:rPr lang="de-AT" dirty="0"/>
              <a:t> </a:t>
            </a:r>
            <a:r>
              <a:rPr lang="de-AT" dirty="0" err="1"/>
              <a:t>peteretur</a:t>
            </a:r>
            <a:r>
              <a:rPr lang="de-AT" dirty="0"/>
              <a:t>, </a:t>
            </a:r>
            <a:r>
              <a:rPr lang="de-AT" dirty="0" err="1"/>
              <a:t>pater</a:t>
            </a:r>
            <a:r>
              <a:rPr lang="de-AT" dirty="0"/>
              <a:t> </a:t>
            </a:r>
            <a:r>
              <a:rPr lang="de-AT" dirty="0" err="1"/>
              <a:t>eius</a:t>
            </a:r>
            <a:r>
              <a:rPr lang="de-AT" dirty="0"/>
              <a:t> </a:t>
            </a:r>
            <a:r>
              <a:rPr lang="de-AT" dirty="0" err="1"/>
              <a:t>condicionem</a:t>
            </a:r>
            <a:r>
              <a:rPr lang="de-AT" dirty="0"/>
              <a:t> </a:t>
            </a:r>
            <a:r>
              <a:rPr lang="de-AT" dirty="0" err="1"/>
              <a:t>proposuit</a:t>
            </a:r>
            <a:r>
              <a:rPr lang="de-AT" dirty="0"/>
              <a:t>, </a:t>
            </a:r>
            <a:r>
              <a:rPr lang="de-AT" dirty="0" err="1"/>
              <a:t>ut</a:t>
            </a:r>
            <a:r>
              <a:rPr lang="de-AT" dirty="0"/>
              <a:t>, </a:t>
            </a:r>
            <a:r>
              <a:rPr lang="de-AT" dirty="0" err="1"/>
              <a:t>qui</a:t>
            </a:r>
            <a:r>
              <a:rPr lang="de-AT" dirty="0"/>
              <a:t> </a:t>
            </a:r>
            <a:r>
              <a:rPr lang="de-AT" dirty="0" err="1"/>
              <a:t>eam</a:t>
            </a:r>
            <a:r>
              <a:rPr lang="de-AT" dirty="0"/>
              <a:t> </a:t>
            </a:r>
            <a:r>
              <a:rPr lang="de-AT" dirty="0" err="1"/>
              <a:t>ducere</a:t>
            </a:r>
            <a:r>
              <a:rPr lang="de-AT" dirty="0"/>
              <a:t> </a:t>
            </a:r>
            <a:r>
              <a:rPr lang="de-AT" dirty="0" err="1"/>
              <a:t>vellet</a:t>
            </a:r>
            <a:r>
              <a:rPr lang="de-AT" dirty="0"/>
              <a:t>, </a:t>
            </a:r>
            <a:r>
              <a:rPr lang="de-AT" dirty="0" err="1"/>
              <a:t>prius</a:t>
            </a:r>
            <a:r>
              <a:rPr lang="de-AT" dirty="0"/>
              <a:t> </a:t>
            </a:r>
            <a:r>
              <a:rPr lang="de-AT" dirty="0" err="1"/>
              <a:t>cursu</a:t>
            </a:r>
            <a:r>
              <a:rPr lang="de-AT" dirty="0"/>
              <a:t> cum </a:t>
            </a:r>
            <a:r>
              <a:rPr lang="de-AT" dirty="0" err="1"/>
              <a:t>ea</a:t>
            </a:r>
            <a:r>
              <a:rPr lang="de-AT" dirty="0"/>
              <a:t> </a:t>
            </a:r>
            <a:r>
              <a:rPr lang="de-AT" dirty="0" err="1"/>
              <a:t>contenderet</a:t>
            </a:r>
            <a:r>
              <a:rPr lang="de-AT" dirty="0"/>
              <a:t>; si </a:t>
            </a:r>
            <a:r>
              <a:rPr lang="de-AT" dirty="0" err="1"/>
              <a:t>victus</a:t>
            </a:r>
            <a:r>
              <a:rPr lang="de-AT" dirty="0"/>
              <a:t> esset, </a:t>
            </a:r>
            <a:r>
              <a:rPr lang="de-AT" dirty="0" err="1"/>
              <a:t>occideretur</a:t>
            </a:r>
            <a:r>
              <a:rPr lang="de-AT" dirty="0"/>
              <a:t>. </a:t>
            </a:r>
            <a:r>
              <a:rPr lang="de-AT" dirty="0" err="1"/>
              <a:t>Multos</a:t>
            </a:r>
            <a:r>
              <a:rPr lang="de-AT" dirty="0"/>
              <a:t> cum </a:t>
            </a:r>
            <a:r>
              <a:rPr lang="de-AT" dirty="0" err="1"/>
              <a:t>superasset</a:t>
            </a:r>
            <a:r>
              <a:rPr lang="de-AT" dirty="0"/>
              <a:t> et </a:t>
            </a:r>
            <a:r>
              <a:rPr lang="de-AT" dirty="0" err="1"/>
              <a:t>interfecisset</a:t>
            </a:r>
            <a:r>
              <a:rPr lang="de-AT" dirty="0"/>
              <a:t>, </a:t>
            </a:r>
            <a:r>
              <a:rPr lang="de-AT" dirty="0" err="1"/>
              <a:t>tandem</a:t>
            </a:r>
            <a:r>
              <a:rPr lang="de-AT" dirty="0"/>
              <a:t> ab </a:t>
            </a:r>
            <a:r>
              <a:rPr lang="de-AT" dirty="0" err="1"/>
              <a:t>Hippomene</a:t>
            </a:r>
            <a:r>
              <a:rPr lang="de-AT" dirty="0"/>
              <a:t> </a:t>
            </a:r>
            <a:r>
              <a:rPr lang="de-AT" dirty="0" err="1"/>
              <a:t>victa</a:t>
            </a:r>
            <a:r>
              <a:rPr lang="de-AT" dirty="0"/>
              <a:t> </a:t>
            </a:r>
            <a:r>
              <a:rPr lang="de-AT" dirty="0" err="1"/>
              <a:t>est.</a:t>
            </a:r>
            <a:r>
              <a:rPr lang="de-AT" dirty="0"/>
              <a:t>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650" y="2298700"/>
            <a:ext cx="17907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19253DAF-93C9-4784-A6DF-3D05DDB26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5.4.2018</a:t>
            </a:r>
          </a:p>
        </p:txBody>
      </p:sp>
    </p:spTree>
    <p:extLst>
      <p:ext uri="{BB962C8B-B14F-4D97-AF65-F5344CB8AC3E}">
        <p14:creationId xmlns:p14="http://schemas.microsoft.com/office/powerpoint/2010/main" val="212211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Binnendifferenzierung</a:t>
            </a:r>
          </a:p>
        </p:txBody>
      </p:sp>
      <p:pic>
        <p:nvPicPr>
          <p:cNvPr id="4" name="Inhaltsplatzhalter 3" descr="Dokument1 - Microsoft Word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3" t="32716" r="21299" b="35082"/>
          <a:stretch/>
        </p:blipFill>
        <p:spPr>
          <a:xfrm>
            <a:off x="761999" y="1811998"/>
            <a:ext cx="8026401" cy="2620302"/>
          </a:xfrm>
        </p:spPr>
      </p:pic>
      <p:pic>
        <p:nvPicPr>
          <p:cNvPr id="5" name="Grafik 4" descr="Dokument1 - Microsoft Wor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24225" r="27396" b="51527"/>
          <a:stretch/>
        </p:blipFill>
        <p:spPr>
          <a:xfrm>
            <a:off x="1054100" y="4296891"/>
            <a:ext cx="6908800" cy="1989610"/>
          </a:xfrm>
          <a:prstGeom prst="rect">
            <a:avLst/>
          </a:pr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E6C96973-7B75-4EC0-9852-D016BEF25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5.4.2018</a:t>
            </a:r>
          </a:p>
        </p:txBody>
      </p:sp>
    </p:spTree>
    <p:extLst>
      <p:ext uri="{BB962C8B-B14F-4D97-AF65-F5344CB8AC3E}">
        <p14:creationId xmlns:p14="http://schemas.microsoft.com/office/powerpoint/2010/main" val="227681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5B8009A-ADFD-4CBE-9C06-8DFF2FD7C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Variatio delectat: learningapps.com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46FF44DD-6856-4511-A8BA-61DC4A48A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5.4.2018</a:t>
            </a: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xmlns="" id="{A967EE98-1A82-425A-A9CB-4AAA967B45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2878" y="1846263"/>
            <a:ext cx="7426569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1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>
                <a:hlinkClick r:id="rId2"/>
              </a:rPr>
              <a:t>LearningApps</a:t>
            </a:r>
            <a:r>
              <a:rPr lang="de-AT" dirty="0"/>
              <a:t>: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 err="1">
                <a:hlinkClick r:id="rId3"/>
              </a:rPr>
              <a:t>LearningApp</a:t>
            </a:r>
            <a:endParaRPr lang="de-AT" dirty="0">
              <a:hlinkClick r:id="rId3"/>
            </a:endParaRPr>
          </a:p>
          <a:p>
            <a:endParaRPr lang="de-AT" dirty="0"/>
          </a:p>
        </p:txBody>
      </p:sp>
      <p:pic>
        <p:nvPicPr>
          <p:cNvPr id="4" name="Grafik 3" descr="Kein Titel angegeben - Mozilla Firefox">
            <a:hlinkClick r:id="rId3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6" t="17542" r="26042" b="15442"/>
          <a:stretch/>
        </p:blipFill>
        <p:spPr>
          <a:xfrm>
            <a:off x="1079500" y="1910127"/>
            <a:ext cx="5620237" cy="4084273"/>
          </a:xfrm>
          <a:prstGeom prst="rect">
            <a:avLst/>
          </a:prstGeo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054A907C-AC46-41CE-BD77-FD3FD5806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5.4.2018</a:t>
            </a:r>
          </a:p>
        </p:txBody>
      </p:sp>
    </p:spTree>
    <p:extLst>
      <p:ext uri="{BB962C8B-B14F-4D97-AF65-F5344CB8AC3E}">
        <p14:creationId xmlns:p14="http://schemas.microsoft.com/office/powerpoint/2010/main" val="371974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679DE51-6634-4F4C-8DF3-4DA6828D3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HIT: Kahoot.com</a:t>
            </a:r>
          </a:p>
        </p:txBody>
      </p:sp>
      <p:pic>
        <p:nvPicPr>
          <p:cNvPr id="5" name="Inhaltsplatzhalter 4">
            <a:hlinkClick r:id="rId2"/>
            <a:extLst>
              <a:ext uri="{FF2B5EF4-FFF2-40B4-BE49-F238E27FC236}">
                <a16:creationId xmlns:a16="http://schemas.microsoft.com/office/drawing/2014/main" xmlns="" id="{040147E5-BA73-4221-923E-B5B844CF2A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12878" y="1846263"/>
            <a:ext cx="7426569" cy="4022725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8B1DE0D7-D4E7-43F9-986E-EF332D72D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5.4.2018</a:t>
            </a:r>
          </a:p>
        </p:txBody>
      </p:sp>
    </p:spTree>
    <p:extLst>
      <p:ext uri="{BB962C8B-B14F-4D97-AF65-F5344CB8AC3E}">
        <p14:creationId xmlns:p14="http://schemas.microsoft.com/office/powerpoint/2010/main" val="99419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0BA6D93A-D98C-45D9-B23F-60B160CF6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Für Schüler: kahoot.it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xmlns="" id="{6104A508-39C8-413A-96C1-6EC24C1C6B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2878" y="1846263"/>
            <a:ext cx="7426569" cy="4022725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307A45C4-98C7-40EC-ADF1-702D5ADE7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5.4.2018</a:t>
            </a:r>
          </a:p>
        </p:txBody>
      </p:sp>
    </p:spTree>
    <p:extLst>
      <p:ext uri="{BB962C8B-B14F-4D97-AF65-F5344CB8AC3E}">
        <p14:creationId xmlns:p14="http://schemas.microsoft.com/office/powerpoint/2010/main" val="236735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F040411-135A-4B21-AD0D-147DFD8C2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Auch nicht schlecht: </a:t>
            </a:r>
            <a:r>
              <a:rPr lang="de-DE" dirty="0" err="1">
                <a:hlinkClick r:id="rId2"/>
              </a:rPr>
              <a:t>Quizzizz</a:t>
            </a:r>
            <a:endParaRPr lang="de-DE" dirty="0"/>
          </a:p>
        </p:txBody>
      </p:sp>
      <p:pic>
        <p:nvPicPr>
          <p:cNvPr id="5" name="Inhaltsplatzhalter 4">
            <a:hlinkClick r:id="rId3"/>
            <a:extLst>
              <a:ext uri="{FF2B5EF4-FFF2-40B4-BE49-F238E27FC236}">
                <a16:creationId xmlns:a16="http://schemas.microsoft.com/office/drawing/2014/main" xmlns="" id="{3FD2EC12-DA6A-4911-A77A-5D8F7214BF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412878" y="1846263"/>
            <a:ext cx="7426569" cy="4022725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835EBDCC-673C-452A-AC68-77656619A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5.4.2018</a:t>
            </a:r>
          </a:p>
        </p:txBody>
      </p:sp>
    </p:spTree>
    <p:extLst>
      <p:ext uri="{BB962C8B-B14F-4D97-AF65-F5344CB8AC3E}">
        <p14:creationId xmlns:p14="http://schemas.microsoft.com/office/powerpoint/2010/main" val="156161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E024609-4FCC-4E4E-BCED-FD04E6BF8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Quizzizz</a:t>
            </a:r>
            <a:r>
              <a:rPr lang="de-DE" dirty="0"/>
              <a:t> spielen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xmlns="" id="{D255AB4A-DC17-4D56-8444-B7CF9C7C63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2878" y="1846263"/>
            <a:ext cx="7426569" cy="4022725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016D979A-CE23-4D75-B0BC-70B5F1263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5.4.2018</a:t>
            </a:r>
          </a:p>
        </p:txBody>
      </p:sp>
    </p:spTree>
    <p:extLst>
      <p:ext uri="{BB962C8B-B14F-4D97-AF65-F5344CB8AC3E}">
        <p14:creationId xmlns:p14="http://schemas.microsoft.com/office/powerpoint/2010/main" val="199489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BG/BRG </a:t>
            </a:r>
            <a:r>
              <a:rPr lang="de-AT" dirty="0" err="1"/>
              <a:t>Waidhofen</a:t>
            </a:r>
            <a:r>
              <a:rPr lang="de-AT" dirty="0"/>
              <a:t> an der Thaya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462" y="4050515"/>
            <a:ext cx="3159238" cy="2110371"/>
          </a:xfr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403" y="1854598"/>
            <a:ext cx="2953097" cy="197266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403" y="4119367"/>
            <a:ext cx="2953097" cy="1972669"/>
          </a:xfrm>
          <a:prstGeom prst="rect">
            <a:avLst/>
          </a:prstGeom>
        </p:spPr>
      </p:pic>
      <p:pic>
        <p:nvPicPr>
          <p:cNvPr id="1026" name="Picture 2" descr="Ähnliches Foto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1854598"/>
            <a:ext cx="3225800" cy="213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2" t="-114" r="18222" b="114"/>
          <a:stretch/>
        </p:blipFill>
        <p:spPr>
          <a:xfrm>
            <a:off x="1172190" y="2308586"/>
            <a:ext cx="2942610" cy="3092805"/>
          </a:xfrm>
          <a:prstGeom prst="rect">
            <a:avLst/>
          </a:pr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034E8EBF-08EB-49D1-8CC1-FF902B7AB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5.4.2018</a:t>
            </a:r>
          </a:p>
        </p:txBody>
      </p:sp>
    </p:spTree>
    <p:extLst>
      <p:ext uri="{BB962C8B-B14F-4D97-AF65-F5344CB8AC3E}">
        <p14:creationId xmlns:p14="http://schemas.microsoft.com/office/powerpoint/2010/main" val="142415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AE42200-8AE9-4B2E-AC30-702219961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LearningSnacks</a:t>
            </a:r>
            <a:endParaRPr lang="de-DE" dirty="0"/>
          </a:p>
        </p:txBody>
      </p:sp>
      <p:pic>
        <p:nvPicPr>
          <p:cNvPr id="5" name="Inhaltsplatzhalter 4">
            <a:hlinkClick r:id="rId2"/>
            <a:extLst>
              <a:ext uri="{FF2B5EF4-FFF2-40B4-BE49-F238E27FC236}">
                <a16:creationId xmlns:a16="http://schemas.microsoft.com/office/drawing/2014/main" xmlns="" id="{5DD51257-F840-4301-8C89-9FB578E8C9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12878" y="1846263"/>
            <a:ext cx="7426569" cy="4022725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2D4EE061-AB45-4208-B0EB-B5E8FC762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5.4.2018</a:t>
            </a:r>
          </a:p>
        </p:txBody>
      </p:sp>
    </p:spTree>
    <p:extLst>
      <p:ext uri="{BB962C8B-B14F-4D97-AF65-F5344CB8AC3E}">
        <p14:creationId xmlns:p14="http://schemas.microsoft.com/office/powerpoint/2010/main" val="365141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8C1BD02-E4A9-4482-8993-F583348D3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Gemeinsam lernen: </a:t>
            </a:r>
            <a:r>
              <a:rPr lang="de-DE" dirty="0" err="1"/>
              <a:t>Padlet</a:t>
            </a:r>
            <a:endParaRPr lang="de-DE" dirty="0"/>
          </a:p>
        </p:txBody>
      </p:sp>
      <p:pic>
        <p:nvPicPr>
          <p:cNvPr id="5" name="Inhaltsplatzhalter 4">
            <a:hlinkClick r:id="rId2"/>
            <a:extLst>
              <a:ext uri="{FF2B5EF4-FFF2-40B4-BE49-F238E27FC236}">
                <a16:creationId xmlns:a16="http://schemas.microsoft.com/office/drawing/2014/main" xmlns="" id="{6561908F-D04C-41A2-97CE-E157663F19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12878" y="1846263"/>
            <a:ext cx="7426569" cy="4022725"/>
          </a:xfrm>
          <a:prstGeom prst="rect">
            <a:avLst/>
          </a:prstGeom>
        </p:spPr>
      </p:pic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7B631BAB-1188-46ED-90A6-0FDCCA1A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5.4.2018</a:t>
            </a:r>
          </a:p>
        </p:txBody>
      </p:sp>
    </p:spTree>
    <p:extLst>
      <p:ext uri="{BB962C8B-B14F-4D97-AF65-F5344CB8AC3E}">
        <p14:creationId xmlns:p14="http://schemas.microsoft.com/office/powerpoint/2010/main" val="30975033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„Lernsettings“</a:t>
            </a:r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 smtClean="0"/>
              <a:t>Carnuntum, 5.4.2018</a:t>
            </a:r>
            <a:endParaRPr lang="la-Latn"/>
          </a:p>
        </p:txBody>
      </p:sp>
      <p:pic>
        <p:nvPicPr>
          <p:cNvPr id="1026" name="Picture 2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093" y="1846263"/>
            <a:ext cx="7484139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58564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Eigene (einfache) Videoproduktion</a:t>
            </a:r>
          </a:p>
        </p:txBody>
      </p:sp>
      <p:pic>
        <p:nvPicPr>
          <p:cNvPr id="4" name="Inhaltsplatzhalter 3" descr="UP-Date - etschudens Jimdo-Page! - Mozilla Firefox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17246" r="43175" b="42975"/>
          <a:stretch/>
        </p:blipFill>
        <p:spPr>
          <a:xfrm>
            <a:off x="2908301" y="2679700"/>
            <a:ext cx="5608864" cy="3086100"/>
          </a:xfr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244B29E3-3063-4D24-9C6E-EEEB5EC0A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5.4.2018</a:t>
            </a:r>
          </a:p>
        </p:txBody>
      </p:sp>
    </p:spTree>
    <p:extLst>
      <p:ext uri="{BB962C8B-B14F-4D97-AF65-F5344CB8AC3E}">
        <p14:creationId xmlns:p14="http://schemas.microsoft.com/office/powerpoint/2010/main" val="368566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>
                <a:hlinkClick r:id="rId2"/>
              </a:rPr>
              <a:t>E-Book</a:t>
            </a:r>
            <a:r>
              <a:rPr lang="de-AT" dirty="0"/>
              <a:t> gefällig?</a:t>
            </a:r>
          </a:p>
        </p:txBody>
      </p:sp>
      <p:pic>
        <p:nvPicPr>
          <p:cNvPr id="4" name="Inhaltsplatzhalter 3" descr="Bildschirmausschnitt">
            <a:hlinkClick r:id="rId3"/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57" y="1820863"/>
            <a:ext cx="4519812" cy="4022725"/>
          </a:xfr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E208817F-F5E7-41E3-AE65-118DA53FD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5.4.2018</a:t>
            </a:r>
          </a:p>
        </p:txBody>
      </p:sp>
    </p:spTree>
    <p:extLst>
      <p:ext uri="{BB962C8B-B14F-4D97-AF65-F5344CB8AC3E}">
        <p14:creationId xmlns:p14="http://schemas.microsoft.com/office/powerpoint/2010/main" val="69413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Neue Medien – neue Möglichkeiten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WhatsApp</a:t>
            </a:r>
          </a:p>
          <a:p>
            <a:endParaRPr lang="de-AT" dirty="0"/>
          </a:p>
          <a:p>
            <a:endParaRPr lang="de-AT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60691" y="2601315"/>
            <a:ext cx="4272204" cy="2854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41DB118F-D85E-4FC9-B0EC-9F77E78A1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5.4.2018</a:t>
            </a:r>
          </a:p>
        </p:txBody>
      </p:sp>
    </p:spTree>
    <p:extLst>
      <p:ext uri="{BB962C8B-B14F-4D97-AF65-F5344CB8AC3E}">
        <p14:creationId xmlns:p14="http://schemas.microsoft.com/office/powerpoint/2010/main" val="192087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856A39A-69E8-4C2E-87C3-3AFCB0E0D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Eigene Webseite</a:t>
            </a:r>
          </a:p>
        </p:txBody>
      </p:sp>
      <p:pic>
        <p:nvPicPr>
          <p:cNvPr id="5" name="Inhaltsplatzhalter 4">
            <a:hlinkClick r:id="rId2" action="ppaction://hlinkfile"/>
            <a:extLst>
              <a:ext uri="{FF2B5EF4-FFF2-40B4-BE49-F238E27FC236}">
                <a16:creationId xmlns:a16="http://schemas.microsoft.com/office/drawing/2014/main" xmlns="" id="{0A09CAC0-E954-4544-8AE4-794D1E5D85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12878" y="1846263"/>
            <a:ext cx="7426569" cy="4022725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272BCE15-8863-40DA-8352-D800D2713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5.4.2018</a:t>
            </a:r>
          </a:p>
        </p:txBody>
      </p:sp>
    </p:spTree>
    <p:extLst>
      <p:ext uri="{BB962C8B-B14F-4D97-AF65-F5344CB8AC3E}">
        <p14:creationId xmlns:p14="http://schemas.microsoft.com/office/powerpoint/2010/main" val="266360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5D59828-14B6-4E2A-94EB-A07CD4995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Latein kreativ: </a:t>
            </a:r>
            <a:r>
              <a:rPr lang="de-DE" dirty="0" err="1"/>
              <a:t>CubeCreator</a:t>
            </a:r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xmlns="" id="{D38EFF90-13D2-4569-A157-8D805F3DB3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2878" y="1846263"/>
            <a:ext cx="7426569" cy="4022725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F608498E-6AA4-47AE-886F-C78242057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5.4.2018</a:t>
            </a:r>
          </a:p>
        </p:txBody>
      </p:sp>
    </p:spTree>
    <p:extLst>
      <p:ext uri="{BB962C8B-B14F-4D97-AF65-F5344CB8AC3E}">
        <p14:creationId xmlns:p14="http://schemas.microsoft.com/office/powerpoint/2010/main" val="159000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Homo ludens – PR für Latein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41399" y="1909234"/>
            <a:ext cx="10058400" cy="4023360"/>
          </a:xfrm>
        </p:spPr>
        <p:txBody>
          <a:bodyPr>
            <a:normAutofit fontScale="92500" lnSpcReduction="20000"/>
          </a:bodyPr>
          <a:lstStyle/>
          <a:p>
            <a:r>
              <a:rPr lang="de-AT" dirty="0"/>
              <a:t>Malen nach Zahlen</a:t>
            </a:r>
          </a:p>
          <a:p>
            <a:r>
              <a:rPr lang="de-AT" dirty="0"/>
              <a:t>Cube </a:t>
            </a:r>
            <a:r>
              <a:rPr lang="de-AT" dirty="0" err="1"/>
              <a:t>Creator</a:t>
            </a:r>
            <a:endParaRPr lang="de-AT" dirty="0"/>
          </a:p>
          <a:p>
            <a:r>
              <a:rPr lang="de-AT" dirty="0"/>
              <a:t>Tangram</a:t>
            </a:r>
          </a:p>
          <a:p>
            <a:r>
              <a:rPr lang="de-AT" dirty="0"/>
              <a:t>Reading </a:t>
            </a:r>
            <a:r>
              <a:rPr lang="de-AT" dirty="0" err="1"/>
              <a:t>Race</a:t>
            </a:r>
            <a:endParaRPr lang="de-AT" dirty="0"/>
          </a:p>
          <a:p>
            <a:r>
              <a:rPr lang="de-AT" b="1" dirty="0"/>
              <a:t>Verschlüsseln</a:t>
            </a:r>
          </a:p>
          <a:p>
            <a:r>
              <a:rPr lang="de-AT" dirty="0"/>
              <a:t>Wickelkalender</a:t>
            </a:r>
          </a:p>
          <a:p>
            <a:r>
              <a:rPr lang="de-AT" b="1" dirty="0"/>
              <a:t>Wer wird Millionär?</a:t>
            </a:r>
          </a:p>
          <a:p>
            <a:r>
              <a:rPr lang="de-AT" dirty="0" err="1">
                <a:hlinkClick r:id="rId2"/>
              </a:rPr>
              <a:t>Wordle</a:t>
            </a:r>
            <a:endParaRPr lang="de-AT" dirty="0"/>
          </a:p>
          <a:p>
            <a:r>
              <a:rPr lang="de-AT" dirty="0">
                <a:hlinkClick r:id="rId3"/>
              </a:rPr>
              <a:t>Online-Puzzle</a:t>
            </a:r>
            <a:endParaRPr lang="de-AT" dirty="0"/>
          </a:p>
          <a:p>
            <a:r>
              <a:rPr lang="de-AT" b="1" dirty="0"/>
              <a:t>Lesezeichen</a:t>
            </a:r>
          </a:p>
          <a:p>
            <a:endParaRPr lang="de-AT" dirty="0"/>
          </a:p>
          <a:p>
            <a:endParaRPr lang="de-AT" dirty="0"/>
          </a:p>
        </p:txBody>
      </p:sp>
      <p:pic>
        <p:nvPicPr>
          <p:cNvPr id="13314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24418" y="1896720"/>
            <a:ext cx="3301873" cy="4409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75" y="2386415"/>
            <a:ext cx="1695450" cy="269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6A5B1AA4-889E-44E3-81AB-F17CAAEA4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5.4.2018</a:t>
            </a:r>
          </a:p>
        </p:txBody>
      </p:sp>
    </p:spTree>
    <p:extLst>
      <p:ext uri="{BB962C8B-B14F-4D97-AF65-F5344CB8AC3E}">
        <p14:creationId xmlns:p14="http://schemas.microsoft.com/office/powerpoint/2010/main" val="178259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40BF88B-E2F9-4DE7-92A2-6AD4B3FC0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Tangram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xmlns="" id="{C2D276FD-22CE-45DD-8A2B-6BF49369B2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550" y="1846263"/>
            <a:ext cx="3995225" cy="4022725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29DDC786-7972-4B79-8901-2507A848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5.4.2018</a:t>
            </a:r>
          </a:p>
        </p:txBody>
      </p:sp>
    </p:spTree>
    <p:extLst>
      <p:ext uri="{BB962C8B-B14F-4D97-AF65-F5344CB8AC3E}">
        <p14:creationId xmlns:p14="http://schemas.microsoft.com/office/powerpoint/2010/main" val="62434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3147433-386E-452E-97C4-862200D54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Angulus </a:t>
            </a:r>
            <a:r>
              <a:rPr lang="de-DE" dirty="0" err="1"/>
              <a:t>Latinus</a:t>
            </a:r>
            <a:endParaRPr lang="de-DE" dirty="0"/>
          </a:p>
        </p:txBody>
      </p:sp>
      <p:pic>
        <p:nvPicPr>
          <p:cNvPr id="6" name="Inhaltsplatzhalter 5" descr="Ein Bild, das drinnen, Boden, Wand, Gebäude enthält.&#10;&#10;Mit sehr hoher Zuverlässigkeit generierte Beschreibung">
            <a:extLst>
              <a:ext uri="{FF2B5EF4-FFF2-40B4-BE49-F238E27FC236}">
                <a16:creationId xmlns:a16="http://schemas.microsoft.com/office/drawing/2014/main" xmlns="" id="{392E70B5-EAEF-4AB8-A2CC-D10D9A2DC6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2087210"/>
            <a:ext cx="5363633" cy="4022725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14DD61B1-25DE-46F5-8AFE-42686171D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5.4.2018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A3BCBC75-044D-478E-8DD8-470D3156B3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04941" y="1655938"/>
            <a:ext cx="5090282" cy="381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85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F24E433-9244-4998-AD36-CD261EA17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Wickelkalender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xmlns="" id="{BDE505DD-4F19-45EE-A24C-C819F2857F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1224" y="1846263"/>
            <a:ext cx="7369877" cy="4022725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683EBC63-6656-4FFB-B1ED-7BEDCB1AB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5.4.2018</a:t>
            </a:r>
          </a:p>
        </p:txBody>
      </p:sp>
    </p:spTree>
    <p:extLst>
      <p:ext uri="{BB962C8B-B14F-4D97-AF65-F5344CB8AC3E}">
        <p14:creationId xmlns:p14="http://schemas.microsoft.com/office/powerpoint/2010/main" val="413492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16EFF2B-A46E-4CEF-88CF-E13F58B54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Lesezeichen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xmlns="" id="{ED92C3DE-96F3-43FC-AC76-FC6018D718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1224" y="1846263"/>
            <a:ext cx="7369877" cy="4022725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6C8F3B31-3DFD-4CC4-BA7B-076253D84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5.4.2018</a:t>
            </a:r>
          </a:p>
        </p:txBody>
      </p:sp>
    </p:spTree>
    <p:extLst>
      <p:ext uri="{BB962C8B-B14F-4D97-AF65-F5344CB8AC3E}">
        <p14:creationId xmlns:p14="http://schemas.microsoft.com/office/powerpoint/2010/main" val="126743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30390B1-7A92-43FC-A23A-7F02243EF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Twitter-Account</a:t>
            </a:r>
          </a:p>
        </p:txBody>
      </p:sp>
      <p:pic>
        <p:nvPicPr>
          <p:cNvPr id="6" name="Inhaltsplatzhalter 5" descr="Ein Bild, das Text, Karte enthält.&#10;&#10;Mit sehr hoher Zuverlässigkeit generierte Beschreibung">
            <a:extLst>
              <a:ext uri="{FF2B5EF4-FFF2-40B4-BE49-F238E27FC236}">
                <a16:creationId xmlns:a16="http://schemas.microsoft.com/office/drawing/2014/main" xmlns="" id="{A7233847-5EB0-432A-A622-F625E9FB14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437" y="1846263"/>
            <a:ext cx="3845452" cy="4022725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7AD66146-7040-4B0C-8EFF-B42056D40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5.4.2018</a:t>
            </a:r>
          </a:p>
        </p:txBody>
      </p:sp>
    </p:spTree>
    <p:extLst>
      <p:ext uri="{BB962C8B-B14F-4D97-AF65-F5344CB8AC3E}">
        <p14:creationId xmlns:p14="http://schemas.microsoft.com/office/powerpoint/2010/main" val="21966805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Omnes</a:t>
            </a:r>
            <a:r>
              <a:rPr lang="de-AT" dirty="0"/>
              <a:t> </a:t>
            </a:r>
            <a:r>
              <a:rPr lang="de-AT" dirty="0" err="1"/>
              <a:t>viae</a:t>
            </a:r>
            <a:r>
              <a:rPr lang="de-AT" dirty="0"/>
              <a:t> </a:t>
            </a:r>
            <a:r>
              <a:rPr lang="de-AT" dirty="0" err="1"/>
              <a:t>Romam</a:t>
            </a:r>
            <a:r>
              <a:rPr lang="de-AT" dirty="0"/>
              <a:t> </a:t>
            </a:r>
            <a:r>
              <a:rPr lang="de-AT" dirty="0" err="1"/>
              <a:t>ducunt</a:t>
            </a:r>
            <a:endParaRPr lang="de-AT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7" t="24822" r="66097" b="3512"/>
          <a:stretch/>
        </p:blipFill>
        <p:spPr bwMode="auto">
          <a:xfrm>
            <a:off x="4457700" y="1964909"/>
            <a:ext cx="2578099" cy="3850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513" y="2082800"/>
            <a:ext cx="2693987" cy="3528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174FF00A-5A68-43B4-B3E8-32621F5F9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5.4.2018</a:t>
            </a:r>
          </a:p>
        </p:txBody>
      </p:sp>
    </p:spTree>
    <p:extLst>
      <p:ext uri="{BB962C8B-B14F-4D97-AF65-F5344CB8AC3E}">
        <p14:creationId xmlns:p14="http://schemas.microsoft.com/office/powerpoint/2010/main" val="9018883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Virtuelle PH</a:t>
            </a:r>
          </a:p>
        </p:txBody>
      </p:sp>
      <p:pic>
        <p:nvPicPr>
          <p:cNvPr id="8194" name="Picture 2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2132013"/>
            <a:ext cx="200025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775" y="4445636"/>
            <a:ext cx="3210983" cy="1926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eLectur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75" y="4445636"/>
            <a:ext cx="3048000" cy="146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445636"/>
            <a:ext cx="3250751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8A2492E7-D952-491C-B836-2EE4B4609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5.4.2018</a:t>
            </a:r>
          </a:p>
        </p:txBody>
      </p:sp>
    </p:spTree>
    <p:extLst>
      <p:ext uri="{BB962C8B-B14F-4D97-AF65-F5344CB8AC3E}">
        <p14:creationId xmlns:p14="http://schemas.microsoft.com/office/powerpoint/2010/main" val="14527171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Conclusio nach vielen Jahren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01168" lvl="1" indent="0">
              <a:buNone/>
            </a:pPr>
            <a:r>
              <a:rPr lang="de-AT" sz="4000" dirty="0" err="1"/>
              <a:t>Variatio</a:t>
            </a:r>
            <a:r>
              <a:rPr lang="de-AT" sz="4000" dirty="0"/>
              <a:t> </a:t>
            </a:r>
            <a:r>
              <a:rPr lang="de-AT" sz="4000" dirty="0" err="1"/>
              <a:t>delectat</a:t>
            </a:r>
            <a:endParaRPr lang="de-AT" sz="4000" dirty="0"/>
          </a:p>
          <a:p>
            <a:pPr marL="201168" lvl="1" indent="0">
              <a:buNone/>
            </a:pPr>
            <a:r>
              <a:rPr lang="de-AT" sz="4000" dirty="0"/>
              <a:t>Humor ist die Würze des Lebens/Unterrichts</a:t>
            </a:r>
          </a:p>
          <a:p>
            <a:pPr marL="201168" lvl="1" indent="0">
              <a:buNone/>
            </a:pPr>
            <a:r>
              <a:rPr lang="de-AT" sz="4000" dirty="0"/>
              <a:t>Respekt schafft Beziehung</a:t>
            </a:r>
          </a:p>
          <a:p>
            <a:pPr marL="201168" lvl="1" indent="0">
              <a:buNone/>
            </a:pPr>
            <a:r>
              <a:rPr lang="de-AT" sz="4000" dirty="0"/>
              <a:t>Ex </a:t>
            </a:r>
            <a:r>
              <a:rPr lang="de-AT" sz="4000" dirty="0" err="1"/>
              <a:t>unitate</a:t>
            </a:r>
            <a:r>
              <a:rPr lang="de-AT" sz="4000" dirty="0"/>
              <a:t> </a:t>
            </a:r>
            <a:r>
              <a:rPr lang="de-AT" sz="4000" dirty="0" err="1"/>
              <a:t>vires</a:t>
            </a:r>
            <a:endParaRPr lang="de-AT" sz="4000" dirty="0"/>
          </a:p>
          <a:p>
            <a:pPr marL="201168" lvl="1" indent="0">
              <a:buNone/>
            </a:pPr>
            <a:r>
              <a:rPr lang="de-AT" sz="4000" dirty="0"/>
              <a:t>Mut zu Neuem</a:t>
            </a:r>
          </a:p>
          <a:p>
            <a:pPr marL="201168" lvl="1" indent="0" algn="ctr">
              <a:buNone/>
            </a:pPr>
            <a:r>
              <a:rPr lang="de-AT" sz="4000" b="1" dirty="0"/>
              <a:t>AD MULTOS ANNOS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05B0C290-2F79-416B-B005-07B4BBB56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5.4.2018</a:t>
            </a:r>
          </a:p>
        </p:txBody>
      </p:sp>
    </p:spTree>
    <p:extLst>
      <p:ext uri="{BB962C8B-B14F-4D97-AF65-F5344CB8AC3E}">
        <p14:creationId xmlns:p14="http://schemas.microsoft.com/office/powerpoint/2010/main" val="2086913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F6CAA76-DA22-44CD-B0CC-E628D93E1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Lernen durch die Zeit</a:t>
            </a:r>
          </a:p>
        </p:txBody>
      </p:sp>
      <p:pic>
        <p:nvPicPr>
          <p:cNvPr id="6" name="Inhaltsplatzhalter 5" descr="Ein Bild, das Foto, Gebäude, draußen, Boden enthält.&#10;&#10;Mit sehr hoher Zuverlässigkeit generierte Beschreibung">
            <a:extLst>
              <a:ext uri="{FF2B5EF4-FFF2-40B4-BE49-F238E27FC236}">
                <a16:creationId xmlns:a16="http://schemas.microsoft.com/office/drawing/2014/main" xmlns="" id="{D519D9BA-0B38-417E-B28D-901B8DBD7A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41" y="2068372"/>
            <a:ext cx="5363633" cy="4022725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EB82F9C5-7EA8-4F8E-9239-F13142DA5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5.4.2018</a:t>
            </a:r>
          </a:p>
        </p:txBody>
      </p:sp>
      <p:pic>
        <p:nvPicPr>
          <p:cNvPr id="8" name="Grafik 7" descr="Ein Bild, das Text enthält.&#10;&#10;Mit hoher Zuverlässigkeit generierte Beschreibung">
            <a:extLst>
              <a:ext uri="{FF2B5EF4-FFF2-40B4-BE49-F238E27FC236}">
                <a16:creationId xmlns:a16="http://schemas.microsoft.com/office/drawing/2014/main" xmlns="" id="{EDD26C75-030E-4568-A5CE-7CC90A8A8C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174" y="2030698"/>
            <a:ext cx="6509657" cy="406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6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Unterrichtskonzepte</a:t>
            </a: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646" y="2011363"/>
            <a:ext cx="5363633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1CBD47F5-4BF1-40BD-8B00-041A4D8E0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5.4.2018</a:t>
            </a:r>
          </a:p>
        </p:txBody>
      </p:sp>
    </p:spTree>
    <p:extLst>
      <p:ext uri="{BB962C8B-B14F-4D97-AF65-F5344CB8AC3E}">
        <p14:creationId xmlns:p14="http://schemas.microsoft.com/office/powerpoint/2010/main" val="8425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Unterrichtskonzepte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3" y="2705100"/>
            <a:ext cx="97536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2B46B2A2-0A97-48FE-989D-5C7918671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5.4.2018</a:t>
            </a:r>
          </a:p>
        </p:txBody>
      </p:sp>
    </p:spTree>
    <p:extLst>
      <p:ext uri="{BB962C8B-B14F-4D97-AF65-F5344CB8AC3E}">
        <p14:creationId xmlns:p14="http://schemas.microsoft.com/office/powerpoint/2010/main" val="114186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l="22749" t="16158" r="24164" b="34331"/>
          <a:stretch/>
        </p:blipFill>
        <p:spPr>
          <a:xfrm>
            <a:off x="1334530" y="635604"/>
            <a:ext cx="9651007" cy="4875510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xmlns="" id="{9B1A539C-FB18-465D-B68F-7CD37207E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5.4.2018</a:t>
            </a:r>
          </a:p>
        </p:txBody>
      </p:sp>
    </p:spTree>
    <p:extLst>
      <p:ext uri="{BB962C8B-B14F-4D97-AF65-F5344CB8AC3E}">
        <p14:creationId xmlns:p14="http://schemas.microsoft.com/office/powerpoint/2010/main" val="297417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Einstieg – Anknüpfung an Vorwissen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555">
            <a:off x="4902200" y="2156229"/>
            <a:ext cx="3675063" cy="2756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475" y="2297111"/>
            <a:ext cx="169545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270000" y="2081211"/>
            <a:ext cx="3225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3 Minuten Zeit</a:t>
            </a:r>
          </a:p>
          <a:p>
            <a:r>
              <a:rPr lang="de-AT" dirty="0"/>
              <a:t>Begriffe nach Anfangs-</a:t>
            </a:r>
            <a:r>
              <a:rPr lang="de-AT" dirty="0" err="1"/>
              <a:t>buchstaben</a:t>
            </a:r>
            <a:r>
              <a:rPr lang="de-AT" dirty="0"/>
              <a:t> eintragen,</a:t>
            </a:r>
          </a:p>
          <a:p>
            <a:r>
              <a:rPr lang="de-AT" dirty="0"/>
              <a:t>vergleichen - vervollständigen</a:t>
            </a:r>
          </a:p>
          <a:p>
            <a:endParaRPr lang="de-AT" dirty="0"/>
          </a:p>
          <a:p>
            <a:r>
              <a:rPr lang="de-AT" dirty="0"/>
              <a:t>Möglichkeiten:</a:t>
            </a:r>
          </a:p>
          <a:p>
            <a:r>
              <a:rPr lang="de-AT" dirty="0"/>
              <a:t>Sachfelder Vokabelliste,</a:t>
            </a:r>
          </a:p>
          <a:p>
            <a:r>
              <a:rPr lang="de-AT" dirty="0"/>
              <a:t>	Krieg, Liebe, …</a:t>
            </a:r>
          </a:p>
          <a:p>
            <a:r>
              <a:rPr lang="de-AT" dirty="0"/>
              <a:t>Personen</a:t>
            </a:r>
          </a:p>
          <a:p>
            <a:r>
              <a:rPr lang="de-AT" dirty="0"/>
              <a:t>	Augustus, Caesar, ….</a:t>
            </a:r>
          </a:p>
          <a:p>
            <a:r>
              <a:rPr lang="de-AT" dirty="0"/>
              <a:t>Wiederholung </a:t>
            </a:r>
          </a:p>
          <a:p>
            <a:r>
              <a:rPr lang="de-AT" dirty="0"/>
              <a:t>	Inhalt von Texten</a:t>
            </a:r>
          </a:p>
          <a:p>
            <a:r>
              <a:rPr lang="de-AT" dirty="0"/>
              <a:t>Themen</a:t>
            </a:r>
          </a:p>
          <a:p>
            <a:r>
              <a:rPr lang="de-AT" dirty="0"/>
              <a:t>	</a:t>
            </a:r>
            <a:r>
              <a:rPr lang="de-AT" dirty="0" err="1"/>
              <a:t>griech.Philosophie</a:t>
            </a:r>
            <a:endParaRPr lang="de-AT" dirty="0"/>
          </a:p>
          <a:p>
            <a:endParaRPr lang="de-AT" dirty="0"/>
          </a:p>
          <a:p>
            <a:endParaRPr lang="de-AT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9FAE9210-E95E-4BD2-892A-3C2AB4388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a-Latn"/>
              <a:t>Carnuntum, 5.4.2018</a:t>
            </a:r>
          </a:p>
        </p:txBody>
      </p:sp>
    </p:spTree>
    <p:extLst>
      <p:ext uri="{BB962C8B-B14F-4D97-AF65-F5344CB8AC3E}">
        <p14:creationId xmlns:p14="http://schemas.microsoft.com/office/powerpoint/2010/main" val="272797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ückblick">
  <a:themeElements>
    <a:clrScheme name="Rückblick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ückblick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ückblick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0</TotalTime>
  <Words>500</Words>
  <Application>Microsoft Office PowerPoint</Application>
  <PresentationFormat>Benutzerdefiniert</PresentationFormat>
  <Paragraphs>164</Paragraphs>
  <Slides>45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45</vt:i4>
      </vt:variant>
    </vt:vector>
  </HeadingPairs>
  <TitlesOfParts>
    <vt:vector size="46" baseType="lpstr">
      <vt:lpstr>Rückblick</vt:lpstr>
      <vt:lpstr>UP-Date</vt:lpstr>
      <vt:lpstr>Waidhofen an der Thaya</vt:lpstr>
      <vt:lpstr>BG/BRG Waidhofen an der Thaya</vt:lpstr>
      <vt:lpstr>Angulus Latinus</vt:lpstr>
      <vt:lpstr>Lernen durch die Zeit</vt:lpstr>
      <vt:lpstr>Unterrichtskonzepte</vt:lpstr>
      <vt:lpstr>Unterrichtskonzepte</vt:lpstr>
      <vt:lpstr>PowerPoint-Präsentation</vt:lpstr>
      <vt:lpstr>Einstieg – Anknüpfung an Vorwissen</vt:lpstr>
      <vt:lpstr>VOKABEL schriftlich</vt:lpstr>
      <vt:lpstr>Vokabel mündlich</vt:lpstr>
      <vt:lpstr>Vokabel online: Quizlet</vt:lpstr>
      <vt:lpstr>Vokabel online: GoConqr</vt:lpstr>
      <vt:lpstr>Wörtersuche</vt:lpstr>
      <vt:lpstr>Vokabelrätsel</vt:lpstr>
      <vt:lpstr>Arbeitsblätter schnell erstellen: https://www.tutory.de/worksheet/5bdfdf90</vt:lpstr>
      <vt:lpstr>Arbeitsblätter schnell erstellt: ZARB</vt:lpstr>
      <vt:lpstr>Grammatik</vt:lpstr>
      <vt:lpstr>Grammatik</vt:lpstr>
      <vt:lpstr>Übersetzungsübungen</vt:lpstr>
      <vt:lpstr>Mit Latein durch das Jahr:  Aktuelle Bezüge herstellen</vt:lpstr>
      <vt:lpstr>Übergangslektüre</vt:lpstr>
      <vt:lpstr>Binnendifferenzierung</vt:lpstr>
      <vt:lpstr>Variatio delectat: learningapps.com</vt:lpstr>
      <vt:lpstr>LearningApps: </vt:lpstr>
      <vt:lpstr>Der HIT: Kahoot.com</vt:lpstr>
      <vt:lpstr>Für Schüler: kahoot.it</vt:lpstr>
      <vt:lpstr>Auch nicht schlecht: Quizzizz</vt:lpstr>
      <vt:lpstr>Quizzizz spielen</vt:lpstr>
      <vt:lpstr>LearningSnacks</vt:lpstr>
      <vt:lpstr>Gemeinsam lernen: Padlet</vt:lpstr>
      <vt:lpstr>„Lernsettings“</vt:lpstr>
      <vt:lpstr>Eigene (einfache) Videoproduktion</vt:lpstr>
      <vt:lpstr>E-Book gefällig?</vt:lpstr>
      <vt:lpstr>Neue Medien – neue Möglichkeiten</vt:lpstr>
      <vt:lpstr>Eigene Webseite</vt:lpstr>
      <vt:lpstr>Latein kreativ: CubeCreator</vt:lpstr>
      <vt:lpstr>Homo ludens – PR für Latein</vt:lpstr>
      <vt:lpstr>Tangram</vt:lpstr>
      <vt:lpstr>Wickelkalender</vt:lpstr>
      <vt:lpstr>Lesezeichen</vt:lpstr>
      <vt:lpstr>Twitter-Account</vt:lpstr>
      <vt:lpstr>Omnes viae Romam ducunt</vt:lpstr>
      <vt:lpstr>Virtuelle PH</vt:lpstr>
      <vt:lpstr>Conclusio nach vielen Jahren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UP-Date</dc:title>
  <dc:creator>Elisabeth Tschuden</dc:creator>
  <cp:lastModifiedBy>Windows-Benutzer</cp:lastModifiedBy>
  <cp:revision>53</cp:revision>
  <cp:lastPrinted>2018-04-04T08:54:19Z</cp:lastPrinted>
  <dcterms:created xsi:type="dcterms:W3CDTF">2017-03-22T21:55:59Z</dcterms:created>
  <dcterms:modified xsi:type="dcterms:W3CDTF">2018-04-04T08:56:00Z</dcterms:modified>
</cp:coreProperties>
</file>