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89750" cy="10018713"/>
  <p:defaultTextStyle>
    <a:defPPr>
      <a:defRPr lang="la-Lat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la-Latn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DFBE02C2-C25A-4189-81D7-B11BDE9C2D50}" type="datetimeFigureOut">
              <a:rPr lang="la-Latn" smtClean="0"/>
              <a:t>02/04/2018</a:t>
            </a:fld>
            <a:endParaRPr lang="la-Latn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la-Latn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B450D9EE-05CF-4D93-B8DA-B415ACE0B021}" type="slidenum">
              <a:rPr lang="la-Latn" smtClean="0"/>
              <a:t>‹Nr.›</a:t>
            </a:fld>
            <a:endParaRPr lang="la-Latn"/>
          </a:p>
        </p:txBody>
      </p:sp>
    </p:spTree>
    <p:extLst>
      <p:ext uri="{BB962C8B-B14F-4D97-AF65-F5344CB8AC3E}">
        <p14:creationId xmlns:p14="http://schemas.microsoft.com/office/powerpoint/2010/main" val="2886172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la-Latn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la-Lat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07BA-248A-40F2-8814-21B7888B9069}" type="datetimeFigureOut">
              <a:rPr lang="la-Latn" smtClean="0"/>
              <a:t>02/04/2018</a:t>
            </a:fld>
            <a:endParaRPr lang="la-Lat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a-Lat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CDD3-1323-4AB1-BC57-7DDE56AA3063}" type="slidenum">
              <a:rPr lang="la-Latn" smtClean="0"/>
              <a:t>‹Nr.›</a:t>
            </a:fld>
            <a:endParaRPr lang="la-Latn"/>
          </a:p>
        </p:txBody>
      </p:sp>
    </p:spTree>
    <p:extLst>
      <p:ext uri="{BB962C8B-B14F-4D97-AF65-F5344CB8AC3E}">
        <p14:creationId xmlns:p14="http://schemas.microsoft.com/office/powerpoint/2010/main" val="327428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la-Latn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la-Lat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07BA-248A-40F2-8814-21B7888B9069}" type="datetimeFigureOut">
              <a:rPr lang="la-Latn" smtClean="0"/>
              <a:t>02/04/2018</a:t>
            </a:fld>
            <a:endParaRPr lang="la-Lat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a-Lat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CDD3-1323-4AB1-BC57-7DDE56AA3063}" type="slidenum">
              <a:rPr lang="la-Latn" smtClean="0"/>
              <a:t>‹Nr.›</a:t>
            </a:fld>
            <a:endParaRPr lang="la-Latn"/>
          </a:p>
        </p:txBody>
      </p:sp>
    </p:spTree>
    <p:extLst>
      <p:ext uri="{BB962C8B-B14F-4D97-AF65-F5344CB8AC3E}">
        <p14:creationId xmlns:p14="http://schemas.microsoft.com/office/powerpoint/2010/main" val="330388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la-Latn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la-Lat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07BA-248A-40F2-8814-21B7888B9069}" type="datetimeFigureOut">
              <a:rPr lang="la-Latn" smtClean="0"/>
              <a:t>02/04/2018</a:t>
            </a:fld>
            <a:endParaRPr lang="la-Lat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a-Lat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CDD3-1323-4AB1-BC57-7DDE56AA3063}" type="slidenum">
              <a:rPr lang="la-Latn" smtClean="0"/>
              <a:t>‹Nr.›</a:t>
            </a:fld>
            <a:endParaRPr lang="la-Latn"/>
          </a:p>
        </p:txBody>
      </p:sp>
    </p:spTree>
    <p:extLst>
      <p:ext uri="{BB962C8B-B14F-4D97-AF65-F5344CB8AC3E}">
        <p14:creationId xmlns:p14="http://schemas.microsoft.com/office/powerpoint/2010/main" val="1551671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la-Latn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la-Lat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07BA-248A-40F2-8814-21B7888B9069}" type="datetimeFigureOut">
              <a:rPr lang="la-Latn" smtClean="0"/>
              <a:t>02/04/2018</a:t>
            </a:fld>
            <a:endParaRPr lang="la-Lat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a-Lat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CDD3-1323-4AB1-BC57-7DDE56AA3063}" type="slidenum">
              <a:rPr lang="la-Latn" smtClean="0"/>
              <a:t>‹Nr.›</a:t>
            </a:fld>
            <a:endParaRPr lang="la-Latn"/>
          </a:p>
        </p:txBody>
      </p:sp>
    </p:spTree>
    <p:extLst>
      <p:ext uri="{BB962C8B-B14F-4D97-AF65-F5344CB8AC3E}">
        <p14:creationId xmlns:p14="http://schemas.microsoft.com/office/powerpoint/2010/main" val="103553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la-Latn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07BA-248A-40F2-8814-21B7888B9069}" type="datetimeFigureOut">
              <a:rPr lang="la-Latn" smtClean="0"/>
              <a:t>02/04/2018</a:t>
            </a:fld>
            <a:endParaRPr lang="la-Lat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a-Lat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CDD3-1323-4AB1-BC57-7DDE56AA3063}" type="slidenum">
              <a:rPr lang="la-Latn" smtClean="0"/>
              <a:t>‹Nr.›</a:t>
            </a:fld>
            <a:endParaRPr lang="la-Latn"/>
          </a:p>
        </p:txBody>
      </p:sp>
    </p:spTree>
    <p:extLst>
      <p:ext uri="{BB962C8B-B14F-4D97-AF65-F5344CB8AC3E}">
        <p14:creationId xmlns:p14="http://schemas.microsoft.com/office/powerpoint/2010/main" val="1736844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la-Latn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la-Latn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la-Latn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07BA-248A-40F2-8814-21B7888B9069}" type="datetimeFigureOut">
              <a:rPr lang="la-Latn" smtClean="0"/>
              <a:t>02/04/2018</a:t>
            </a:fld>
            <a:endParaRPr lang="la-Latn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a-Latn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CDD3-1323-4AB1-BC57-7DDE56AA3063}" type="slidenum">
              <a:rPr lang="la-Latn" smtClean="0"/>
              <a:t>‹Nr.›</a:t>
            </a:fld>
            <a:endParaRPr lang="la-Latn"/>
          </a:p>
        </p:txBody>
      </p:sp>
    </p:spTree>
    <p:extLst>
      <p:ext uri="{BB962C8B-B14F-4D97-AF65-F5344CB8AC3E}">
        <p14:creationId xmlns:p14="http://schemas.microsoft.com/office/powerpoint/2010/main" val="376396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la-Latn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la-Latn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la-Latn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07BA-248A-40F2-8814-21B7888B9069}" type="datetimeFigureOut">
              <a:rPr lang="la-Latn" smtClean="0"/>
              <a:t>02/04/2018</a:t>
            </a:fld>
            <a:endParaRPr lang="la-Latn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a-Latn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CDD3-1323-4AB1-BC57-7DDE56AA3063}" type="slidenum">
              <a:rPr lang="la-Latn" smtClean="0"/>
              <a:t>‹Nr.›</a:t>
            </a:fld>
            <a:endParaRPr lang="la-Latn"/>
          </a:p>
        </p:txBody>
      </p:sp>
    </p:spTree>
    <p:extLst>
      <p:ext uri="{BB962C8B-B14F-4D97-AF65-F5344CB8AC3E}">
        <p14:creationId xmlns:p14="http://schemas.microsoft.com/office/powerpoint/2010/main" val="167036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la-Latn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07BA-248A-40F2-8814-21B7888B9069}" type="datetimeFigureOut">
              <a:rPr lang="la-Latn" smtClean="0"/>
              <a:t>02/04/2018</a:t>
            </a:fld>
            <a:endParaRPr lang="la-Latn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a-Latn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CDD3-1323-4AB1-BC57-7DDE56AA3063}" type="slidenum">
              <a:rPr lang="la-Latn" smtClean="0"/>
              <a:t>‹Nr.›</a:t>
            </a:fld>
            <a:endParaRPr lang="la-Latn"/>
          </a:p>
        </p:txBody>
      </p:sp>
    </p:spTree>
    <p:extLst>
      <p:ext uri="{BB962C8B-B14F-4D97-AF65-F5344CB8AC3E}">
        <p14:creationId xmlns:p14="http://schemas.microsoft.com/office/powerpoint/2010/main" val="3841620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07BA-248A-40F2-8814-21B7888B9069}" type="datetimeFigureOut">
              <a:rPr lang="la-Latn" smtClean="0"/>
              <a:t>02/04/2018</a:t>
            </a:fld>
            <a:endParaRPr lang="la-Latn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a-Latn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CDD3-1323-4AB1-BC57-7DDE56AA3063}" type="slidenum">
              <a:rPr lang="la-Latn" smtClean="0"/>
              <a:t>‹Nr.›</a:t>
            </a:fld>
            <a:endParaRPr lang="la-Latn"/>
          </a:p>
        </p:txBody>
      </p:sp>
    </p:spTree>
    <p:extLst>
      <p:ext uri="{BB962C8B-B14F-4D97-AF65-F5344CB8AC3E}">
        <p14:creationId xmlns:p14="http://schemas.microsoft.com/office/powerpoint/2010/main" val="74944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la-Latn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la-Latn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07BA-248A-40F2-8814-21B7888B9069}" type="datetimeFigureOut">
              <a:rPr lang="la-Latn" smtClean="0"/>
              <a:t>02/04/2018</a:t>
            </a:fld>
            <a:endParaRPr lang="la-Latn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a-Latn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CDD3-1323-4AB1-BC57-7DDE56AA3063}" type="slidenum">
              <a:rPr lang="la-Latn" smtClean="0"/>
              <a:t>‹Nr.›</a:t>
            </a:fld>
            <a:endParaRPr lang="la-Latn"/>
          </a:p>
        </p:txBody>
      </p:sp>
    </p:spTree>
    <p:extLst>
      <p:ext uri="{BB962C8B-B14F-4D97-AF65-F5344CB8AC3E}">
        <p14:creationId xmlns:p14="http://schemas.microsoft.com/office/powerpoint/2010/main" val="297684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la-Latn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a-Latn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07BA-248A-40F2-8814-21B7888B9069}" type="datetimeFigureOut">
              <a:rPr lang="la-Latn" smtClean="0"/>
              <a:t>02/04/2018</a:t>
            </a:fld>
            <a:endParaRPr lang="la-Latn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a-Latn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CDD3-1323-4AB1-BC57-7DDE56AA3063}" type="slidenum">
              <a:rPr lang="la-Latn" smtClean="0"/>
              <a:t>‹Nr.›</a:t>
            </a:fld>
            <a:endParaRPr lang="la-Latn"/>
          </a:p>
        </p:txBody>
      </p:sp>
    </p:spTree>
    <p:extLst>
      <p:ext uri="{BB962C8B-B14F-4D97-AF65-F5344CB8AC3E}">
        <p14:creationId xmlns:p14="http://schemas.microsoft.com/office/powerpoint/2010/main" val="406006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la-Latn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la-Lat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507BA-248A-40F2-8814-21B7888B9069}" type="datetimeFigureOut">
              <a:rPr lang="la-Latn" smtClean="0"/>
              <a:t>02/04/2018</a:t>
            </a:fld>
            <a:endParaRPr lang="la-Lat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a-Lat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8CDD3-1323-4AB1-BC57-7DDE56AA3063}" type="slidenum">
              <a:rPr lang="la-Latn" smtClean="0"/>
              <a:t>‹Nr.›</a:t>
            </a:fld>
            <a:endParaRPr lang="la-Latn"/>
          </a:p>
        </p:txBody>
      </p:sp>
    </p:spTree>
    <p:extLst>
      <p:ext uri="{BB962C8B-B14F-4D97-AF65-F5344CB8AC3E}">
        <p14:creationId xmlns:p14="http://schemas.microsoft.com/office/powerpoint/2010/main" val="175011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a-Lat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learningsnacks.de/share/4338/f9d32051719ce273831c94cba74ee85772e3dfc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Ablativus</a:t>
            </a:r>
            <a:r>
              <a:rPr lang="de-DE" dirty="0"/>
              <a:t> </a:t>
            </a:r>
            <a:r>
              <a:rPr lang="de-DE" dirty="0" err="1"/>
              <a:t>absolutus</a:t>
            </a:r>
            <a:r>
              <a:rPr lang="de-DE" dirty="0"/>
              <a:t> – </a:t>
            </a:r>
            <a:br>
              <a:rPr lang="de-DE" dirty="0"/>
            </a:br>
            <a:r>
              <a:rPr lang="de-DE" dirty="0"/>
              <a:t>kein Problem!</a:t>
            </a:r>
            <a:endParaRPr lang="la-Latn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ERKENNEN – EINORDNEN - ÜBERSETZEN</a:t>
            </a:r>
            <a:endParaRPr lang="la-Latn" dirty="0"/>
          </a:p>
        </p:txBody>
      </p:sp>
    </p:spTree>
    <p:extLst>
      <p:ext uri="{BB962C8B-B14F-4D97-AF65-F5344CB8AC3E}">
        <p14:creationId xmlns:p14="http://schemas.microsoft.com/office/powerpoint/2010/main" val="2309858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	</a:t>
            </a:r>
            <a:r>
              <a:rPr lang="de-DE" dirty="0" err="1"/>
              <a:t>Graeci</a:t>
            </a:r>
            <a:r>
              <a:rPr lang="de-DE" dirty="0"/>
              <a:t> Troia </a:t>
            </a:r>
            <a:r>
              <a:rPr lang="de-DE" dirty="0" err="1"/>
              <a:t>deleta</a:t>
            </a:r>
            <a:r>
              <a:rPr lang="de-DE" dirty="0"/>
              <a:t> </a:t>
            </a:r>
            <a:r>
              <a:rPr lang="de-DE" dirty="0" err="1"/>
              <a:t>patriam</a:t>
            </a:r>
            <a:r>
              <a:rPr lang="de-DE" dirty="0"/>
              <a:t> </a:t>
            </a:r>
            <a:r>
              <a:rPr lang="de-DE" dirty="0" err="1"/>
              <a:t>petiverunt</a:t>
            </a:r>
            <a:r>
              <a:rPr lang="de-DE" dirty="0"/>
              <a:t>.</a:t>
            </a:r>
            <a:endParaRPr lang="la-Latn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0070C0"/>
                </a:solidFill>
              </a:rPr>
              <a:t>Die Griechen </a:t>
            </a:r>
          </a:p>
          <a:p>
            <a:r>
              <a:rPr lang="de-DE" dirty="0">
                <a:solidFill>
                  <a:srgbClr val="0070C0"/>
                </a:solidFill>
              </a:rPr>
              <a:t>machten sich auf den Weg in die Heimat.</a:t>
            </a:r>
          </a:p>
          <a:p>
            <a:pPr marL="0" indent="0">
              <a:buNone/>
            </a:pPr>
            <a:endParaRPr lang="de-DE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de-DE" dirty="0"/>
              <a:t>ERKENNEN:</a:t>
            </a:r>
          </a:p>
          <a:p>
            <a:pPr marL="0" indent="0">
              <a:buNone/>
            </a:pPr>
            <a:r>
              <a:rPr lang="de-DE" dirty="0"/>
              <a:t>Übrig bleibt:</a:t>
            </a:r>
          </a:p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</a:rPr>
              <a:t>Troia </a:t>
            </a:r>
            <a:r>
              <a:rPr lang="de-DE" dirty="0" err="1">
                <a:solidFill>
                  <a:srgbClr val="FF0000"/>
                </a:solidFill>
              </a:rPr>
              <a:t>deleta</a:t>
            </a:r>
            <a:endParaRPr lang="la-Lat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40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Graeci</a:t>
            </a:r>
            <a:r>
              <a:rPr lang="de-DE" dirty="0"/>
              <a:t> </a:t>
            </a:r>
            <a:r>
              <a:rPr lang="de-DE" b="1" dirty="0">
                <a:solidFill>
                  <a:srgbClr val="FF0000"/>
                </a:solidFill>
              </a:rPr>
              <a:t>Troia </a:t>
            </a:r>
            <a:r>
              <a:rPr lang="de-DE" b="1" dirty="0" err="1">
                <a:solidFill>
                  <a:srgbClr val="FF0000"/>
                </a:solidFill>
              </a:rPr>
              <a:t>deleta</a:t>
            </a:r>
            <a:r>
              <a:rPr lang="de-DE" dirty="0"/>
              <a:t> </a:t>
            </a:r>
            <a:r>
              <a:rPr lang="de-DE" dirty="0" err="1"/>
              <a:t>patriam</a:t>
            </a:r>
            <a:r>
              <a:rPr lang="de-DE" dirty="0"/>
              <a:t> </a:t>
            </a:r>
            <a:r>
              <a:rPr lang="de-DE" dirty="0" err="1"/>
              <a:t>petiverunt</a:t>
            </a:r>
            <a:r>
              <a:rPr lang="de-DE" dirty="0"/>
              <a:t>.</a:t>
            </a:r>
            <a:endParaRPr lang="la-Latn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Steht im Satz absolut </a:t>
            </a:r>
            <a:r>
              <a:rPr lang="de-DE" dirty="0"/>
              <a:t>=  ist mit keinem Satzglied verbunden</a:t>
            </a:r>
          </a:p>
          <a:p>
            <a:r>
              <a:rPr lang="de-DE" b="1" dirty="0"/>
              <a:t>Besteht aus: </a:t>
            </a:r>
            <a:r>
              <a:rPr lang="de-DE" dirty="0">
                <a:solidFill>
                  <a:srgbClr val="FF0000"/>
                </a:solidFill>
              </a:rPr>
              <a:t>Substantiv + Partizip (beide im Ablativ)</a:t>
            </a:r>
          </a:p>
          <a:p>
            <a:pPr marL="0" indent="0">
              <a:buNone/>
            </a:pPr>
            <a:r>
              <a:rPr lang="de-DE" dirty="0">
                <a:solidFill>
                  <a:srgbClr val="0070C0"/>
                </a:solidFill>
              </a:rPr>
              <a:t> (</a:t>
            </a:r>
            <a:r>
              <a:rPr lang="de-DE" sz="2400" dirty="0">
                <a:solidFill>
                  <a:srgbClr val="0070C0"/>
                </a:solidFill>
              </a:rPr>
              <a:t>Die Griechen machen sich durch das zerstörte Troia in die Heimat auf) </a:t>
            </a:r>
            <a:endParaRPr lang="de-DE" dirty="0">
              <a:solidFill>
                <a:srgbClr val="0070C0"/>
              </a:solidFill>
            </a:endParaRPr>
          </a:p>
          <a:p>
            <a:r>
              <a:rPr lang="de-DE" b="1" dirty="0"/>
              <a:t>UNSINN!</a:t>
            </a:r>
            <a:r>
              <a:rPr lang="de-DE" dirty="0"/>
              <a:t>          </a:t>
            </a:r>
          </a:p>
          <a:p>
            <a:r>
              <a:rPr lang="de-DE" b="1" dirty="0"/>
              <a:t>Eine wörtliche Übersetzung ist nicht möglich</a:t>
            </a:r>
            <a:r>
              <a:rPr lang="de-DE" dirty="0"/>
              <a:t>!!!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la-Latn" dirty="0"/>
          </a:p>
        </p:txBody>
      </p:sp>
      <p:sp>
        <p:nvSpPr>
          <p:cNvPr id="4" name="Pfeil nach rechts 3"/>
          <p:cNvSpPr/>
          <p:nvPr/>
        </p:nvSpPr>
        <p:spPr>
          <a:xfrm>
            <a:off x="2833817" y="3424645"/>
            <a:ext cx="790832" cy="313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a-Latn"/>
          </a:p>
        </p:txBody>
      </p:sp>
    </p:spTree>
    <p:extLst>
      <p:ext uri="{BB962C8B-B14F-4D97-AF65-F5344CB8AC3E}">
        <p14:creationId xmlns:p14="http://schemas.microsoft.com/office/powerpoint/2010/main" val="124285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Graeci</a:t>
            </a:r>
            <a:r>
              <a:rPr lang="de-DE" dirty="0"/>
              <a:t> </a:t>
            </a:r>
            <a:r>
              <a:rPr lang="de-DE" dirty="0">
                <a:solidFill>
                  <a:srgbClr val="FF0000"/>
                </a:solidFill>
              </a:rPr>
              <a:t>Troia </a:t>
            </a:r>
            <a:r>
              <a:rPr lang="de-DE" dirty="0" err="1">
                <a:solidFill>
                  <a:srgbClr val="FF0000"/>
                </a:solidFill>
              </a:rPr>
              <a:t>deleta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/>
              <a:t>patriam</a:t>
            </a:r>
            <a:r>
              <a:rPr lang="de-DE" dirty="0"/>
              <a:t> </a:t>
            </a:r>
            <a:r>
              <a:rPr lang="de-DE" dirty="0" err="1"/>
              <a:t>petiverunt</a:t>
            </a:r>
            <a:r>
              <a:rPr lang="de-DE" dirty="0"/>
              <a:t>.</a:t>
            </a:r>
            <a:endParaRPr lang="la-Latn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1. Bestimme das Partizip!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sz="2400" dirty="0" err="1"/>
              <a:t>deleta</a:t>
            </a:r>
            <a:r>
              <a:rPr lang="de-DE" sz="2400" dirty="0"/>
              <a:t> = PPP (vorzeitig passiv)</a:t>
            </a:r>
          </a:p>
          <a:p>
            <a:pPr marL="0" indent="0">
              <a:buNone/>
            </a:pPr>
            <a:r>
              <a:rPr lang="de-DE" dirty="0"/>
              <a:t>2. </a:t>
            </a:r>
            <a:r>
              <a:rPr lang="de-DE" b="1" dirty="0"/>
              <a:t>Beginne deinen Gliedsatz </a:t>
            </a:r>
            <a:r>
              <a:rPr lang="de-DE" dirty="0"/>
              <a:t>– </a:t>
            </a:r>
            <a:r>
              <a:rPr lang="de-DE" sz="2000" dirty="0"/>
              <a:t>bei vorzeitig passivem Partizip </a:t>
            </a:r>
            <a:r>
              <a:rPr lang="de-DE" dirty="0"/>
              <a:t>– vorerst mit:  	</a:t>
            </a:r>
            <a:r>
              <a:rPr lang="de-DE" sz="2400" dirty="0"/>
              <a:t>NACHDEM</a:t>
            </a:r>
          </a:p>
          <a:p>
            <a:pPr marL="0" indent="0">
              <a:buNone/>
            </a:pPr>
            <a:r>
              <a:rPr lang="de-DE" dirty="0"/>
              <a:t>3. </a:t>
            </a:r>
            <a:r>
              <a:rPr lang="de-DE" b="1" dirty="0"/>
              <a:t>Nimm als Subjekt </a:t>
            </a:r>
            <a:r>
              <a:rPr lang="de-DE" dirty="0"/>
              <a:t>dieses Gliedsatzes das mit dem Partizip übereingestimmte Substantiv! (</a:t>
            </a:r>
            <a:r>
              <a:rPr lang="de-DE" sz="2400" dirty="0">
                <a:solidFill>
                  <a:srgbClr val="0070C0"/>
                </a:solidFill>
              </a:rPr>
              <a:t>hier: Troia</a:t>
            </a:r>
            <a:r>
              <a:rPr lang="de-DE" sz="2400" dirty="0"/>
              <a:t>)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sz="2400" dirty="0"/>
              <a:t>NACHDEM TROIA</a:t>
            </a:r>
          </a:p>
          <a:p>
            <a:pPr marL="0" indent="0">
              <a:buNone/>
            </a:pPr>
            <a:r>
              <a:rPr lang="de-DE" dirty="0"/>
              <a:t>4. </a:t>
            </a:r>
            <a:r>
              <a:rPr lang="de-DE" b="1" dirty="0"/>
              <a:t>Vollende den Gliedsatz</a:t>
            </a:r>
            <a:r>
              <a:rPr lang="de-DE" dirty="0"/>
              <a:t>! (</a:t>
            </a:r>
            <a:r>
              <a:rPr lang="de-DE" sz="2400" dirty="0">
                <a:solidFill>
                  <a:srgbClr val="0070C0"/>
                </a:solidFill>
              </a:rPr>
              <a:t>hier: passiv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sz="2400" dirty="0"/>
              <a:t>NACHDEM TROIA ZERSTÖRT WORDEN WAR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la-Latn" dirty="0"/>
          </a:p>
        </p:txBody>
      </p:sp>
    </p:spTree>
    <p:extLst>
      <p:ext uri="{BB962C8B-B14F-4D97-AF65-F5344CB8AC3E}">
        <p14:creationId xmlns:p14="http://schemas.microsoft.com/office/powerpoint/2010/main" val="60375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Graeci</a:t>
            </a:r>
            <a:r>
              <a:rPr lang="de-DE" dirty="0"/>
              <a:t> </a:t>
            </a:r>
            <a:r>
              <a:rPr lang="de-DE" b="1" dirty="0">
                <a:solidFill>
                  <a:srgbClr val="FF0000"/>
                </a:solidFill>
              </a:rPr>
              <a:t>Troia </a:t>
            </a:r>
            <a:r>
              <a:rPr lang="de-DE" b="1" dirty="0" err="1">
                <a:solidFill>
                  <a:srgbClr val="FF0000"/>
                </a:solidFill>
              </a:rPr>
              <a:t>deleta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dirty="0" err="1"/>
              <a:t>patriam</a:t>
            </a:r>
            <a:r>
              <a:rPr lang="de-DE" dirty="0"/>
              <a:t> </a:t>
            </a:r>
            <a:r>
              <a:rPr lang="de-DE" dirty="0" err="1"/>
              <a:t>petiverunt</a:t>
            </a:r>
            <a:r>
              <a:rPr lang="de-DE" dirty="0"/>
              <a:t>.</a:t>
            </a:r>
            <a:endParaRPr lang="la-Latn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rgbClr val="002060"/>
                </a:solidFill>
              </a:rPr>
              <a:t>Nachdem Troia zerstört worden war, machten sich die Griechen auf den Weg in die Heimat.</a:t>
            </a:r>
          </a:p>
          <a:p>
            <a:pPr marL="0" indent="0">
              <a:buNone/>
            </a:pPr>
            <a:r>
              <a:rPr lang="de-DE" dirty="0"/>
              <a:t>ODER</a:t>
            </a:r>
          </a:p>
          <a:p>
            <a:pPr marL="0" indent="0">
              <a:buNone/>
            </a:pP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Als Troia zerstört worden war, …. </a:t>
            </a:r>
            <a:r>
              <a:rPr lang="de-DE" dirty="0"/>
              <a:t>(beachte die Vorzeitigkeit!)</a:t>
            </a:r>
          </a:p>
          <a:p>
            <a:pPr marL="0" indent="0">
              <a:buNone/>
            </a:pPr>
            <a:r>
              <a:rPr lang="de-DE" dirty="0"/>
              <a:t>ODER</a:t>
            </a:r>
          </a:p>
          <a:p>
            <a:pPr marL="0" indent="0">
              <a:buNone/>
            </a:pP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Weil Troia zerstört worden war</a:t>
            </a:r>
            <a:r>
              <a:rPr lang="de-DE" dirty="0"/>
              <a:t>, ……</a:t>
            </a:r>
          </a:p>
          <a:p>
            <a:pPr marL="0" indent="0">
              <a:buNone/>
            </a:pPr>
            <a:r>
              <a:rPr lang="de-DE" dirty="0"/>
              <a:t>ALSO:</a:t>
            </a:r>
          </a:p>
          <a:p>
            <a:pPr marL="0" indent="0">
              <a:buNone/>
            </a:pPr>
            <a:r>
              <a:rPr lang="de-DE" dirty="0"/>
              <a:t>als, nachdem, weil, da, obwohl, obgleich  entsprechend dem Kontext</a:t>
            </a:r>
            <a:endParaRPr lang="la-Latn" dirty="0"/>
          </a:p>
        </p:txBody>
      </p:sp>
    </p:spTree>
    <p:extLst>
      <p:ext uri="{BB962C8B-B14F-4D97-AF65-F5344CB8AC3E}">
        <p14:creationId xmlns:p14="http://schemas.microsoft.com/office/powerpoint/2010/main" val="3164732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Graeci</a:t>
            </a:r>
            <a:r>
              <a:rPr lang="de-DE" dirty="0"/>
              <a:t> </a:t>
            </a:r>
            <a:r>
              <a:rPr lang="de-DE" b="1" dirty="0">
                <a:solidFill>
                  <a:srgbClr val="FF0000"/>
                </a:solidFill>
              </a:rPr>
              <a:t>Troia </a:t>
            </a:r>
            <a:r>
              <a:rPr lang="de-DE" b="1" dirty="0" err="1">
                <a:solidFill>
                  <a:srgbClr val="FF0000"/>
                </a:solidFill>
              </a:rPr>
              <a:t>deleta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dirty="0" err="1"/>
              <a:t>patriam</a:t>
            </a:r>
            <a:r>
              <a:rPr lang="de-DE" dirty="0"/>
              <a:t> </a:t>
            </a:r>
            <a:r>
              <a:rPr lang="de-DE" dirty="0" err="1"/>
              <a:t>petiverunt</a:t>
            </a:r>
            <a:r>
              <a:rPr lang="de-DE" dirty="0"/>
              <a:t>.</a:t>
            </a:r>
            <a:endParaRPr lang="la-Latn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Substantivausdruck:</a:t>
            </a:r>
          </a:p>
          <a:p>
            <a:pPr marL="0" indent="0">
              <a:buNone/>
            </a:pPr>
            <a:r>
              <a:rPr lang="de-DE" dirty="0"/>
              <a:t>NACH DER ZERSTÖRUNG TROIAS machten sich die Griechen auf den Weg in die Heimat.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Alles klar?</a:t>
            </a:r>
          </a:p>
          <a:p>
            <a:pPr marL="0" indent="0">
              <a:buNone/>
            </a:pPr>
            <a:r>
              <a:rPr lang="de-DE" dirty="0"/>
              <a:t>Überprüfe dein Wissen </a:t>
            </a:r>
            <a:r>
              <a:rPr lang="de-DE" dirty="0">
                <a:hlinkClick r:id="rId2"/>
              </a:rPr>
              <a:t>HIER</a:t>
            </a:r>
            <a:r>
              <a:rPr lang="de-DE" dirty="0"/>
              <a:t>!</a:t>
            </a:r>
          </a:p>
          <a:p>
            <a:pPr marL="0" indent="0">
              <a:buNone/>
            </a:pPr>
            <a:endParaRPr lang="la-Latn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77313"/>
            <a:ext cx="1285714" cy="12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2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Breitbild</PresentationFormat>
  <Paragraphs>40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Ablativus absolutus –  kein Problem!</vt:lpstr>
      <vt:lpstr> Graeci Troia deleta patriam petiverunt.</vt:lpstr>
      <vt:lpstr>Graeci Troia deleta patriam petiverunt.</vt:lpstr>
      <vt:lpstr>Graeci Troia deleta patriam petiverunt.</vt:lpstr>
      <vt:lpstr>Graeci Troia deleta patriam petiverunt.</vt:lpstr>
      <vt:lpstr>Graeci Troia deleta patriam petiverunt.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Ablativus absolutus</dc:title>
  <dc:creator>Elisabeth Tschuden</dc:creator>
  <cp:lastModifiedBy>Elisabeth Tschuden</cp:lastModifiedBy>
  <cp:revision>11</cp:revision>
  <cp:lastPrinted>2017-05-07T16:46:48Z</cp:lastPrinted>
  <dcterms:created xsi:type="dcterms:W3CDTF">2017-05-07T15:31:09Z</dcterms:created>
  <dcterms:modified xsi:type="dcterms:W3CDTF">2018-04-03T11:45:54Z</dcterms:modified>
</cp:coreProperties>
</file>