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3" r:id="rId7"/>
    <p:sldId id="261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889EBC1-FB9F-4014-A313-283827017F24}" type="datetimeFigureOut">
              <a:rPr lang="de-AT" smtClean="0"/>
              <a:t>22.01.2014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2630A58-56D9-47B1-B581-3FDF14F384EF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hyperlink" Target="http://www.youtube.com/watch?v=2xwac7wolBs" TargetMode="External"/><Relationship Id="rId1" Type="http://schemas.openxmlformats.org/officeDocument/2006/relationships/slideLayout" Target="../slideLayouts/slideLayout6.xm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amtime.com/p/500332-Callisto-flash_card_decks" TargetMode="External"/><Relationship Id="rId2" Type="http://schemas.openxmlformats.org/officeDocument/2006/relationships/hyperlink" Target="http://www53.jimdo.com/app/s331932e285736f0d/p815dc11bf349986e/?safemode=0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Liebesgeschichten bei Ovid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Iupiters</a:t>
            </a:r>
            <a:r>
              <a:rPr lang="de-AT" dirty="0" smtClean="0"/>
              <a:t> Abenteuer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8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>
                <a:hlinkClick r:id="rId2"/>
              </a:rPr>
              <a:t>europa</a:t>
            </a:r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00808"/>
            <a:ext cx="4820394" cy="4644515"/>
          </a:xfrm>
          <a:prstGeom prst="rect">
            <a:avLst/>
          </a:prstGeom>
        </p:spPr>
      </p:pic>
      <p:sp>
        <p:nvSpPr>
          <p:cNvPr id="4" name="Interaktive Schaltfläche: Zurück oder Vorherige(r) 3">
            <a:hlinkClick r:id="rId4" action="ppaction://hlinksldjump" highlightClick="1"/>
          </p:cNvPr>
          <p:cNvSpPr/>
          <p:nvPr/>
        </p:nvSpPr>
        <p:spPr>
          <a:xfrm>
            <a:off x="539552" y="5733256"/>
            <a:ext cx="1080120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878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Semele</a:t>
            </a:r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597216"/>
            <a:ext cx="2652966" cy="4989907"/>
          </a:xfrm>
          <a:prstGeom prst="rect">
            <a:avLst/>
          </a:prstGeom>
        </p:spPr>
      </p:pic>
      <p:sp>
        <p:nvSpPr>
          <p:cNvPr id="4" name="Interaktive Schaltfläche: Zurück oder Vorherige(r) 3">
            <a:hlinkClick r:id="rId3" action="ppaction://hlinksldjump" highlightClick="1"/>
          </p:cNvPr>
          <p:cNvSpPr/>
          <p:nvPr/>
        </p:nvSpPr>
        <p:spPr>
          <a:xfrm>
            <a:off x="539552" y="6093296"/>
            <a:ext cx="720080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81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Jupiter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385181" y="1916832"/>
            <a:ext cx="74168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in Rom zuerst Wettergott</a:t>
            </a:r>
          </a:p>
          <a:p>
            <a:endParaRPr lang="de-AT" sz="2400" dirty="0" smtClean="0"/>
          </a:p>
          <a:p>
            <a:r>
              <a:rPr lang="de-AT" sz="2400" dirty="0"/>
              <a:t> </a:t>
            </a:r>
            <a:r>
              <a:rPr lang="de-AT" sz="2400" dirty="0" smtClean="0"/>
              <a:t>            dann Gleichsetzung mit </a:t>
            </a:r>
            <a:r>
              <a:rPr lang="de-AT" sz="2400" dirty="0" err="1" smtClean="0"/>
              <a:t>griech</a:t>
            </a:r>
            <a:r>
              <a:rPr lang="de-AT" sz="2400" dirty="0" smtClean="0"/>
              <a:t>. ZEUS </a:t>
            </a:r>
          </a:p>
          <a:p>
            <a:endParaRPr lang="de-AT" sz="2400" dirty="0"/>
          </a:p>
          <a:p>
            <a:r>
              <a:rPr lang="de-AT" sz="2400" dirty="0" smtClean="0"/>
              <a:t>             Übernahme der Mythen</a:t>
            </a:r>
            <a:endParaRPr lang="de-AT" sz="2400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6228184" y="3651840"/>
            <a:ext cx="1200956" cy="1903566"/>
            <a:chOff x="6228184" y="3651840"/>
            <a:chExt cx="1200956" cy="1903566"/>
          </a:xfrm>
        </p:grpSpPr>
        <p:cxnSp>
          <p:nvCxnSpPr>
            <p:cNvPr id="16" name="Gerade Verbindung 15"/>
            <p:cNvCxnSpPr/>
            <p:nvPr/>
          </p:nvCxnSpPr>
          <p:spPr>
            <a:xfrm flipV="1">
              <a:off x="6282190" y="4589941"/>
              <a:ext cx="1080120" cy="895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ieren 25"/>
            <p:cNvGrpSpPr/>
            <p:nvPr/>
          </p:nvGrpSpPr>
          <p:grpSpPr>
            <a:xfrm>
              <a:off x="6228184" y="3651840"/>
              <a:ext cx="1200956" cy="1903566"/>
              <a:chOff x="6228184" y="3651840"/>
              <a:chExt cx="1200956" cy="1903566"/>
            </a:xfrm>
          </p:grpSpPr>
          <p:cxnSp>
            <p:nvCxnSpPr>
              <p:cNvPr id="10" name="Gerade Verbindung 9"/>
              <p:cNvCxnSpPr/>
              <p:nvPr/>
            </p:nvCxnSpPr>
            <p:spPr>
              <a:xfrm>
                <a:off x="6781068" y="3651840"/>
                <a:ext cx="648072" cy="412465"/>
              </a:xfrm>
              <a:prstGeom prst="line">
                <a:avLst/>
              </a:prstGeom>
              <a:ln w="508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>
                <a:off x="6241008" y="4090532"/>
                <a:ext cx="1080120" cy="499410"/>
              </a:xfrm>
              <a:prstGeom prst="line">
                <a:avLst/>
              </a:prstGeom>
              <a:ln w="508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Gerade Verbindung 11"/>
              <p:cNvCxnSpPr/>
              <p:nvPr/>
            </p:nvCxnSpPr>
            <p:spPr>
              <a:xfrm>
                <a:off x="6228184" y="4679501"/>
                <a:ext cx="1080120" cy="499410"/>
              </a:xfrm>
              <a:prstGeom prst="line">
                <a:avLst/>
              </a:prstGeom>
              <a:ln w="508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 flipV="1">
                <a:off x="6228184" y="4064305"/>
                <a:ext cx="1188132" cy="2622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mit Pfeil 21"/>
              <p:cNvCxnSpPr/>
              <p:nvPr/>
            </p:nvCxnSpPr>
            <p:spPr>
              <a:xfrm flipH="1">
                <a:off x="6516216" y="5178911"/>
                <a:ext cx="792088" cy="376495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7" name="Grafik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342" y="4064305"/>
            <a:ext cx="23812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9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Herkunft</a:t>
            </a:r>
            <a:endParaRPr lang="de-AT" dirty="0"/>
          </a:p>
        </p:txBody>
      </p:sp>
      <p:grpSp>
        <p:nvGrpSpPr>
          <p:cNvPr id="23" name="Gruppieren 22"/>
          <p:cNvGrpSpPr/>
          <p:nvPr/>
        </p:nvGrpSpPr>
        <p:grpSpPr>
          <a:xfrm>
            <a:off x="1729685" y="1986414"/>
            <a:ext cx="1728192" cy="576064"/>
            <a:chOff x="1729685" y="1986414"/>
            <a:chExt cx="1728192" cy="576064"/>
          </a:xfrm>
        </p:grpSpPr>
        <p:sp>
          <p:nvSpPr>
            <p:cNvPr id="3" name="Rechteck 2"/>
            <p:cNvSpPr/>
            <p:nvPr/>
          </p:nvSpPr>
          <p:spPr>
            <a:xfrm>
              <a:off x="1729685" y="1986414"/>
              <a:ext cx="1728192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873701" y="208978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/>
                <a:t>Kronos</a:t>
              </a:r>
              <a:endParaRPr lang="de-AT" dirty="0"/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5436096" y="1988840"/>
            <a:ext cx="1728192" cy="576064"/>
            <a:chOff x="5436096" y="1988840"/>
            <a:chExt cx="1728192" cy="576064"/>
          </a:xfrm>
        </p:grpSpPr>
        <p:sp>
          <p:nvSpPr>
            <p:cNvPr id="4" name="Rechteck 3"/>
            <p:cNvSpPr/>
            <p:nvPr/>
          </p:nvSpPr>
          <p:spPr>
            <a:xfrm>
              <a:off x="5436096" y="1988840"/>
              <a:ext cx="1728192" cy="5760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5568115" y="20922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/>
                <a:t>Rhea</a:t>
              </a:r>
              <a:endParaRPr lang="de-AT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3923928" y="2022418"/>
            <a:ext cx="1116194" cy="509559"/>
            <a:chOff x="2555776" y="3495505"/>
            <a:chExt cx="1116194" cy="509559"/>
          </a:xfrm>
        </p:grpSpPr>
        <p:sp>
          <p:nvSpPr>
            <p:cNvPr id="8" name="Rad 7"/>
            <p:cNvSpPr/>
            <p:nvPr/>
          </p:nvSpPr>
          <p:spPr>
            <a:xfrm>
              <a:off x="2555776" y="3501008"/>
              <a:ext cx="720080" cy="504056"/>
            </a:xfrm>
            <a:prstGeom prst="donu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9" name="Rad 8"/>
            <p:cNvSpPr/>
            <p:nvPr/>
          </p:nvSpPr>
          <p:spPr>
            <a:xfrm>
              <a:off x="2951890" y="3495505"/>
              <a:ext cx="720080" cy="504056"/>
            </a:xfrm>
            <a:prstGeom prst="donu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Gerade Verbindung mit Pfeil 11"/>
          <p:cNvCxnSpPr/>
          <p:nvPr/>
        </p:nvCxnSpPr>
        <p:spPr>
          <a:xfrm flipH="1">
            <a:off x="1771440" y="2783886"/>
            <a:ext cx="1834203" cy="118813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H="1">
            <a:off x="2646786" y="2912368"/>
            <a:ext cx="1614734" cy="1800861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4139952" y="2912368"/>
            <a:ext cx="338584" cy="243322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5299230" y="2866173"/>
            <a:ext cx="1415008" cy="18470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5704366" y="2820226"/>
            <a:ext cx="1908212" cy="101649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/>
        </p:nvSpPr>
        <p:spPr>
          <a:xfrm>
            <a:off x="7524328" y="4057836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Rechteck 25"/>
          <p:cNvSpPr/>
          <p:nvPr/>
        </p:nvSpPr>
        <p:spPr>
          <a:xfrm>
            <a:off x="1261633" y="4957948"/>
            <a:ext cx="1224136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Rechteck 26"/>
          <p:cNvSpPr/>
          <p:nvPr/>
        </p:nvSpPr>
        <p:spPr>
          <a:xfrm>
            <a:off x="7056276" y="495794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Rechteck 27"/>
          <p:cNvSpPr/>
          <p:nvPr/>
        </p:nvSpPr>
        <p:spPr>
          <a:xfrm>
            <a:off x="3474645" y="5661248"/>
            <a:ext cx="1224136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Rechteck 28"/>
          <p:cNvSpPr/>
          <p:nvPr/>
        </p:nvSpPr>
        <p:spPr>
          <a:xfrm>
            <a:off x="323528" y="4057836"/>
            <a:ext cx="1224136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2" name="Gerade Verbindung mit Pfeil 31"/>
          <p:cNvCxnSpPr/>
          <p:nvPr/>
        </p:nvCxnSpPr>
        <p:spPr>
          <a:xfrm>
            <a:off x="4961595" y="2970324"/>
            <a:ext cx="669363" cy="2375272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33"/>
          <p:cNvSpPr/>
          <p:nvPr/>
        </p:nvSpPr>
        <p:spPr>
          <a:xfrm>
            <a:off x="5233433" y="5661248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8" name="Textfeld 37"/>
          <p:cNvSpPr txBox="1"/>
          <p:nvPr/>
        </p:nvSpPr>
        <p:spPr>
          <a:xfrm>
            <a:off x="467544" y="4157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Hestia</a:t>
            </a:r>
            <a:endParaRPr lang="de-AT" dirty="0"/>
          </a:p>
        </p:txBody>
      </p:sp>
      <p:sp>
        <p:nvSpPr>
          <p:cNvPr id="39" name="Textfeld 38"/>
          <p:cNvSpPr txBox="1"/>
          <p:nvPr/>
        </p:nvSpPr>
        <p:spPr>
          <a:xfrm>
            <a:off x="1261633" y="50649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Demeter</a:t>
            </a:r>
            <a:endParaRPr lang="de-AT" dirty="0"/>
          </a:p>
        </p:txBody>
      </p:sp>
      <p:sp>
        <p:nvSpPr>
          <p:cNvPr id="40" name="Textfeld 39"/>
          <p:cNvSpPr txBox="1"/>
          <p:nvPr/>
        </p:nvSpPr>
        <p:spPr>
          <a:xfrm>
            <a:off x="3603534" y="5728610"/>
            <a:ext cx="966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Hera</a:t>
            </a:r>
            <a:endParaRPr lang="de-AT" dirty="0"/>
          </a:p>
        </p:txBody>
      </p:sp>
      <p:sp>
        <p:nvSpPr>
          <p:cNvPr id="41" name="Textfeld 40"/>
          <p:cNvSpPr txBox="1"/>
          <p:nvPr/>
        </p:nvSpPr>
        <p:spPr>
          <a:xfrm>
            <a:off x="5334764" y="5742674"/>
            <a:ext cx="1021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Hades</a:t>
            </a:r>
            <a:endParaRPr lang="de-AT" dirty="0"/>
          </a:p>
        </p:txBody>
      </p:sp>
      <p:sp>
        <p:nvSpPr>
          <p:cNvPr id="42" name="Textfeld 41"/>
          <p:cNvSpPr txBox="1"/>
          <p:nvPr/>
        </p:nvSpPr>
        <p:spPr>
          <a:xfrm>
            <a:off x="7056276" y="502531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Poseidon</a:t>
            </a:r>
            <a:endParaRPr lang="de-AT" dirty="0"/>
          </a:p>
        </p:txBody>
      </p:sp>
      <p:sp>
        <p:nvSpPr>
          <p:cNvPr id="43" name="Textfeld 42"/>
          <p:cNvSpPr txBox="1"/>
          <p:nvPr/>
        </p:nvSpPr>
        <p:spPr>
          <a:xfrm>
            <a:off x="7612578" y="4157960"/>
            <a:ext cx="106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b="1" dirty="0" smtClean="0"/>
              <a:t>Zeus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374007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Zeus überlebt</a:t>
            </a:r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28831"/>
            <a:ext cx="7236296" cy="3433483"/>
          </a:xfrm>
          <a:prstGeom prst="rect">
            <a:avLst/>
          </a:prstGeom>
        </p:spPr>
      </p:pic>
      <p:sp>
        <p:nvSpPr>
          <p:cNvPr id="4" name="Pfeil nach rechts 3"/>
          <p:cNvSpPr/>
          <p:nvPr/>
        </p:nvSpPr>
        <p:spPr>
          <a:xfrm rot="2233721">
            <a:off x="2629745" y="2773066"/>
            <a:ext cx="1584176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Pfeil nach rechts 4"/>
          <p:cNvSpPr/>
          <p:nvPr/>
        </p:nvSpPr>
        <p:spPr>
          <a:xfrm rot="7586321">
            <a:off x="5848079" y="2717364"/>
            <a:ext cx="1584176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294" y="4571371"/>
            <a:ext cx="2638165" cy="189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Jupiter </a:t>
            </a:r>
            <a:r>
              <a:rPr lang="de-AT" sz="3200" cap="none" dirty="0" smtClean="0"/>
              <a:t>als</a:t>
            </a:r>
            <a:r>
              <a:rPr lang="de-AT" dirty="0" smtClean="0"/>
              <a:t> EHEMANN</a:t>
            </a:r>
            <a:endParaRPr lang="de-AT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2123728" y="1916832"/>
            <a:ext cx="1584176" cy="648072"/>
            <a:chOff x="2123728" y="1916832"/>
            <a:chExt cx="1584176" cy="648072"/>
          </a:xfrm>
        </p:grpSpPr>
        <p:sp>
          <p:nvSpPr>
            <p:cNvPr id="4" name="Rechteck 3"/>
            <p:cNvSpPr/>
            <p:nvPr/>
          </p:nvSpPr>
          <p:spPr>
            <a:xfrm>
              <a:off x="2123728" y="1916832"/>
              <a:ext cx="1584176" cy="6480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2267744" y="205620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/>
                <a:t>Jupiter</a:t>
              </a:r>
              <a:endParaRPr lang="de-AT" dirty="0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5220072" y="1916832"/>
            <a:ext cx="1584176" cy="648072"/>
            <a:chOff x="4564195" y="1916832"/>
            <a:chExt cx="1584176" cy="648072"/>
          </a:xfrm>
        </p:grpSpPr>
        <p:sp>
          <p:nvSpPr>
            <p:cNvPr id="5" name="Rechteck 4"/>
            <p:cNvSpPr/>
            <p:nvPr/>
          </p:nvSpPr>
          <p:spPr>
            <a:xfrm>
              <a:off x="4564195" y="1916832"/>
              <a:ext cx="1584176" cy="648072"/>
            </a:xfrm>
            <a:prstGeom prst="rect">
              <a:avLst/>
            </a:prstGeom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bg1"/>
                </a:solidFill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4700316" y="2056202"/>
              <a:ext cx="1268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/>
                <a:t>Juno</a:t>
              </a:r>
              <a:endParaRPr lang="de-AT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3923928" y="2022418"/>
            <a:ext cx="1116194" cy="509559"/>
            <a:chOff x="2555776" y="3495505"/>
            <a:chExt cx="1116194" cy="509559"/>
          </a:xfrm>
        </p:grpSpPr>
        <p:sp>
          <p:nvSpPr>
            <p:cNvPr id="8" name="Rad 7"/>
            <p:cNvSpPr/>
            <p:nvPr/>
          </p:nvSpPr>
          <p:spPr>
            <a:xfrm>
              <a:off x="2555776" y="3501008"/>
              <a:ext cx="720080" cy="504056"/>
            </a:xfrm>
            <a:prstGeom prst="donu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9" name="Rad 8"/>
            <p:cNvSpPr/>
            <p:nvPr/>
          </p:nvSpPr>
          <p:spPr>
            <a:xfrm>
              <a:off x="2951890" y="3495505"/>
              <a:ext cx="720080" cy="504056"/>
            </a:xfrm>
            <a:prstGeom prst="donu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</p:grpSp>
      <p:sp>
        <p:nvSpPr>
          <p:cNvPr id="15" name="Pfeil nach rechts 14"/>
          <p:cNvSpPr/>
          <p:nvPr/>
        </p:nvSpPr>
        <p:spPr>
          <a:xfrm rot="7506164">
            <a:off x="2656330" y="3262010"/>
            <a:ext cx="1617347" cy="540060"/>
          </a:xfrm>
          <a:prstGeom prst="rightArrow">
            <a:avLst>
              <a:gd name="adj1" fmla="val 47056"/>
              <a:gd name="adj2" fmla="val 51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Pfeil nach rechts 15"/>
          <p:cNvSpPr/>
          <p:nvPr/>
        </p:nvSpPr>
        <p:spPr>
          <a:xfrm rot="5400000">
            <a:off x="3709720" y="3283309"/>
            <a:ext cx="1417101" cy="540060"/>
          </a:xfrm>
          <a:prstGeom prst="rightArrow">
            <a:avLst>
              <a:gd name="adj1" fmla="val 47056"/>
              <a:gd name="adj2" fmla="val 51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7" name="Pfeil nach rechts 16"/>
          <p:cNvSpPr/>
          <p:nvPr/>
        </p:nvSpPr>
        <p:spPr>
          <a:xfrm rot="3456944">
            <a:off x="4534940" y="3275273"/>
            <a:ext cx="1642507" cy="540060"/>
          </a:xfrm>
          <a:prstGeom prst="rightArrow">
            <a:avLst>
              <a:gd name="adj1" fmla="val 47056"/>
              <a:gd name="adj2" fmla="val 517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3" name="Gruppieren 2"/>
          <p:cNvGrpSpPr/>
          <p:nvPr/>
        </p:nvGrpSpPr>
        <p:grpSpPr>
          <a:xfrm>
            <a:off x="2339752" y="4565600"/>
            <a:ext cx="1152128" cy="504056"/>
            <a:chOff x="2339752" y="4565600"/>
            <a:chExt cx="1152128" cy="504056"/>
          </a:xfrm>
        </p:grpSpPr>
        <p:sp>
          <p:nvSpPr>
            <p:cNvPr id="18" name="Rechteck 17"/>
            <p:cNvSpPr/>
            <p:nvPr/>
          </p:nvSpPr>
          <p:spPr>
            <a:xfrm>
              <a:off x="2339752" y="4565600"/>
              <a:ext cx="11521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2411760" y="4661893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smtClean="0">
                  <a:hlinkClick r:id="rId2" action="ppaction://hlinksldjump"/>
                </a:rPr>
                <a:t>Mars</a:t>
              </a:r>
              <a:endParaRPr lang="de-AT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3842206" y="4552664"/>
            <a:ext cx="1197846" cy="504056"/>
            <a:chOff x="3842206" y="4552664"/>
            <a:chExt cx="1197846" cy="504056"/>
          </a:xfrm>
        </p:grpSpPr>
        <p:sp>
          <p:nvSpPr>
            <p:cNvPr id="19" name="Rechteck 18"/>
            <p:cNvSpPr/>
            <p:nvPr/>
          </p:nvSpPr>
          <p:spPr>
            <a:xfrm>
              <a:off x="3842206" y="4552664"/>
              <a:ext cx="1152128" cy="5040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842206" y="4608319"/>
              <a:ext cx="11978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 err="1" smtClean="0"/>
                <a:t>Iuventas</a:t>
              </a:r>
              <a:endParaRPr lang="de-AT" dirty="0"/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5424583" y="4558728"/>
            <a:ext cx="1229322" cy="504056"/>
            <a:chOff x="5424583" y="4594531"/>
            <a:chExt cx="1229322" cy="504056"/>
          </a:xfrm>
        </p:grpSpPr>
        <p:sp>
          <p:nvSpPr>
            <p:cNvPr id="20" name="Rechteck 19"/>
            <p:cNvSpPr/>
            <p:nvPr/>
          </p:nvSpPr>
          <p:spPr>
            <a:xfrm>
              <a:off x="5424583" y="4594531"/>
              <a:ext cx="1152128" cy="50405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5429768" y="4608319"/>
              <a:ext cx="12241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err="1" smtClean="0"/>
                <a:t>Eileithya</a:t>
              </a:r>
              <a:endParaRPr lang="de-AT" dirty="0" smtClean="0"/>
            </a:p>
          </p:txBody>
        </p:sp>
      </p:grpSp>
      <p:pic>
        <p:nvPicPr>
          <p:cNvPr id="26" name="Grafik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1762125" cy="2600325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97585"/>
            <a:ext cx="1801924" cy="263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6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051720" y="96535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Mars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5652120" y="98072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Rhea Silvia</a:t>
            </a:r>
            <a:endParaRPr lang="de-AT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811381" y="975225"/>
            <a:ext cx="1116194" cy="509559"/>
            <a:chOff x="2555776" y="3495505"/>
            <a:chExt cx="1116194" cy="509559"/>
          </a:xfrm>
        </p:grpSpPr>
        <p:sp>
          <p:nvSpPr>
            <p:cNvPr id="5" name="Rad 4"/>
            <p:cNvSpPr/>
            <p:nvPr/>
          </p:nvSpPr>
          <p:spPr>
            <a:xfrm>
              <a:off x="2555776" y="3501008"/>
              <a:ext cx="720080" cy="504056"/>
            </a:xfrm>
            <a:prstGeom prst="donu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  <p:sp>
          <p:nvSpPr>
            <p:cNvPr id="6" name="Rad 5"/>
            <p:cNvSpPr/>
            <p:nvPr/>
          </p:nvSpPr>
          <p:spPr>
            <a:xfrm>
              <a:off x="2951890" y="3495505"/>
              <a:ext cx="720080" cy="504056"/>
            </a:xfrm>
            <a:prstGeom prst="donu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>
                <a:solidFill>
                  <a:schemeClr val="tx1"/>
                </a:solidFill>
              </a:endParaRPr>
            </a:p>
          </p:txBody>
        </p:sp>
      </p:grpSp>
      <p:sp>
        <p:nvSpPr>
          <p:cNvPr id="7" name="Pfeil nach unten 6"/>
          <p:cNvSpPr/>
          <p:nvPr/>
        </p:nvSpPr>
        <p:spPr>
          <a:xfrm>
            <a:off x="4031845" y="1700808"/>
            <a:ext cx="54013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854" y="3284984"/>
            <a:ext cx="3294112" cy="247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7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Jupiter – Frauenheld </a:t>
            </a:r>
            <a:r>
              <a:rPr lang="de-AT" cap="none" dirty="0" smtClean="0"/>
              <a:t>bei</a:t>
            </a:r>
            <a:r>
              <a:rPr lang="de-AT" dirty="0" smtClean="0"/>
              <a:t> Ovid</a:t>
            </a:r>
            <a:endParaRPr lang="de-AT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94641"/>
              </p:ext>
            </p:extLst>
          </p:nvPr>
        </p:nvGraphicFramePr>
        <p:xfrm>
          <a:off x="1187624" y="1700808"/>
          <a:ext cx="7056784" cy="462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478827">
                <a:tc>
                  <a:txBody>
                    <a:bodyPr/>
                    <a:lstStyle/>
                    <a:p>
                      <a:r>
                        <a:rPr lang="de-AT" dirty="0" smtClean="0"/>
                        <a:t>Geliebte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Wer war das?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Kinder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Ovid</a:t>
                      </a:r>
                      <a:endParaRPr lang="de-AT" dirty="0"/>
                    </a:p>
                  </a:txBody>
                  <a:tcPr/>
                </a:tc>
              </a:tr>
              <a:tr h="826468">
                <a:tc>
                  <a:txBody>
                    <a:bodyPr/>
                    <a:lstStyle/>
                    <a:p>
                      <a:r>
                        <a:rPr lang="de-AT" dirty="0" err="1" smtClean="0">
                          <a:hlinkClick r:id="" action="ppaction://hlinkshowjump?jump=nextslide"/>
                        </a:rPr>
                        <a:t>Callisto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Tochter </a:t>
                      </a:r>
                      <a:r>
                        <a:rPr lang="de-AT" dirty="0" err="1" smtClean="0"/>
                        <a:t>Lykaons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Arcas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>
                          <a:hlinkClick r:id="rId2" action="ppaction://hlinksldjump"/>
                        </a:rPr>
                        <a:t>Met. </a:t>
                      </a:r>
                      <a:r>
                        <a:rPr lang="de-AT" dirty="0" smtClean="0">
                          <a:hlinkClick r:id="rId2" action="ppaction://hlinksldjump"/>
                        </a:rPr>
                        <a:t>II</a:t>
                      </a:r>
                      <a:r>
                        <a:rPr lang="de-AT" dirty="0" smtClean="0">
                          <a:hlinkClick r:id="rId2" action="ppaction://hlinksldjump"/>
                        </a:rPr>
                        <a:t>, 401 ff.</a:t>
                      </a:r>
                      <a:endParaRPr lang="de-AT" dirty="0"/>
                    </a:p>
                  </a:txBody>
                  <a:tcPr/>
                </a:tc>
              </a:tr>
              <a:tr h="1534870">
                <a:tc>
                  <a:txBody>
                    <a:bodyPr/>
                    <a:lstStyle/>
                    <a:p>
                      <a:r>
                        <a:rPr lang="de-AT" dirty="0" smtClean="0">
                          <a:hlinkClick r:id="rId3" action="ppaction://hlinksldjump"/>
                        </a:rPr>
                        <a:t>Europa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Tochter </a:t>
                      </a:r>
                      <a:r>
                        <a:rPr lang="de-AT" dirty="0" err="1" smtClean="0"/>
                        <a:t>Agenors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Minos, </a:t>
                      </a:r>
                      <a:r>
                        <a:rPr lang="de-AT" dirty="0" err="1" smtClean="0"/>
                        <a:t>Radamanthys</a:t>
                      </a:r>
                      <a:r>
                        <a:rPr lang="de-AT" dirty="0" smtClean="0"/>
                        <a:t>, </a:t>
                      </a:r>
                      <a:r>
                        <a:rPr lang="de-AT" dirty="0" err="1" smtClean="0"/>
                        <a:t>Sarpedon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Met. II, 833 ff.</a:t>
                      </a:r>
                      <a:endParaRPr lang="de-AT" dirty="0"/>
                    </a:p>
                  </a:txBody>
                  <a:tcPr/>
                </a:tc>
              </a:tr>
              <a:tr h="826468">
                <a:tc>
                  <a:txBody>
                    <a:bodyPr/>
                    <a:lstStyle/>
                    <a:p>
                      <a:r>
                        <a:rPr lang="de-AT" dirty="0" err="1" smtClean="0">
                          <a:hlinkClick r:id="rId4" action="ppaction://hlinksldjump"/>
                        </a:rPr>
                        <a:t>Semele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Tochter</a:t>
                      </a:r>
                      <a:r>
                        <a:rPr lang="de-AT" baseline="0" dirty="0" smtClean="0"/>
                        <a:t> des </a:t>
                      </a:r>
                      <a:r>
                        <a:rPr lang="de-AT" baseline="0" dirty="0" err="1" smtClean="0"/>
                        <a:t>Kadmus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Bacchus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Met. III, 253 ff.</a:t>
                      </a:r>
                      <a:endParaRPr lang="de-AT" dirty="0"/>
                    </a:p>
                  </a:txBody>
                  <a:tcPr/>
                </a:tc>
              </a:tr>
              <a:tr h="478827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478827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000" dirty="0" err="1" smtClean="0"/>
              <a:t>Callisto</a:t>
            </a:r>
            <a:r>
              <a:rPr lang="de-AT" sz="2000" dirty="0" smtClean="0"/>
              <a:t>, Ovid Met. </a:t>
            </a:r>
            <a:r>
              <a:rPr lang="de-AT" sz="2000" dirty="0" err="1" smtClean="0"/>
              <a:t>Ii</a:t>
            </a:r>
            <a:r>
              <a:rPr lang="de-AT" sz="2000" dirty="0" smtClean="0"/>
              <a:t>, 419 </a:t>
            </a:r>
            <a:r>
              <a:rPr lang="de-AT" sz="2000" cap="none" dirty="0" smtClean="0"/>
              <a:t>ff.</a:t>
            </a:r>
            <a:br>
              <a:rPr lang="de-AT" sz="2000" cap="none" dirty="0" smtClean="0"/>
            </a:br>
            <a:r>
              <a:rPr lang="de-AT" cap="none" dirty="0" err="1" smtClean="0"/>
              <a:t>Callisto</a:t>
            </a:r>
            <a:r>
              <a:rPr lang="de-AT" cap="none" dirty="0" smtClean="0"/>
              <a:t> ist erschöpft von der Jagd</a:t>
            </a:r>
            <a:endParaRPr lang="de-AT" cap="none" dirty="0"/>
          </a:p>
        </p:txBody>
      </p:sp>
      <p:sp>
        <p:nvSpPr>
          <p:cNvPr id="3" name="Textfeld 2"/>
          <p:cNvSpPr txBox="1"/>
          <p:nvPr/>
        </p:nvSpPr>
        <p:spPr>
          <a:xfrm>
            <a:off x="321131" y="1628801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de-AT" sz="2000" dirty="0" err="1"/>
              <a:t>exuit</a:t>
            </a:r>
            <a:r>
              <a:rPr lang="de-AT" sz="2000" dirty="0"/>
              <a:t> </a:t>
            </a:r>
            <a:r>
              <a:rPr lang="de-AT" sz="2000" dirty="0" smtClean="0"/>
              <a:t>(</a:t>
            </a:r>
            <a:r>
              <a:rPr lang="de-AT" sz="2000" dirty="0" err="1" smtClean="0"/>
              <a:t>erg</a:t>
            </a:r>
            <a:r>
              <a:rPr lang="de-AT" sz="2000" dirty="0" smtClean="0"/>
              <a:t>. </a:t>
            </a:r>
            <a:r>
              <a:rPr lang="de-AT" sz="2000" dirty="0" err="1" smtClean="0"/>
              <a:t>Callisto</a:t>
            </a:r>
            <a:r>
              <a:rPr lang="de-AT" sz="2000" dirty="0" smtClean="0"/>
              <a:t>) </a:t>
            </a:r>
            <a:r>
              <a:rPr lang="de-AT" sz="2000" dirty="0" err="1" smtClean="0"/>
              <a:t>hic</a:t>
            </a:r>
            <a:r>
              <a:rPr lang="de-AT" sz="2000" dirty="0" smtClean="0"/>
              <a:t> </a:t>
            </a:r>
            <a:r>
              <a:rPr lang="de-AT" sz="2000" dirty="0" err="1"/>
              <a:t>umero</a:t>
            </a:r>
            <a:r>
              <a:rPr lang="de-AT" sz="2000" dirty="0"/>
              <a:t> </a:t>
            </a:r>
            <a:r>
              <a:rPr lang="de-AT" sz="2000" dirty="0" err="1"/>
              <a:t>pharetram</a:t>
            </a:r>
            <a:r>
              <a:rPr lang="de-AT" sz="2000" dirty="0"/>
              <a:t> </a:t>
            </a:r>
            <a:r>
              <a:rPr lang="de-AT" sz="2000" dirty="0" err="1"/>
              <a:t>lentosque</a:t>
            </a:r>
            <a:r>
              <a:rPr lang="de-AT" sz="2000" dirty="0"/>
              <a:t> </a:t>
            </a:r>
            <a:r>
              <a:rPr lang="de-AT" sz="2000" dirty="0" err="1"/>
              <a:t>retendit</a:t>
            </a:r>
            <a:r>
              <a:rPr lang="de-AT" sz="2000" dirty="0"/>
              <a:t/>
            </a:r>
            <a:br>
              <a:rPr lang="de-AT" sz="2000" dirty="0"/>
            </a:br>
            <a:r>
              <a:rPr lang="de-AT" sz="2000" dirty="0" err="1"/>
              <a:t>arcus</a:t>
            </a:r>
            <a:r>
              <a:rPr lang="de-AT" sz="2000" dirty="0"/>
              <a:t> </a:t>
            </a:r>
            <a:r>
              <a:rPr lang="de-AT" sz="2000" dirty="0" err="1"/>
              <a:t>inque</a:t>
            </a:r>
            <a:r>
              <a:rPr lang="de-AT" sz="2000" dirty="0"/>
              <a:t> solo, </a:t>
            </a:r>
            <a:r>
              <a:rPr lang="de-AT" sz="2000" dirty="0" err="1"/>
              <a:t>quod</a:t>
            </a:r>
            <a:r>
              <a:rPr lang="de-AT" sz="2000" dirty="0"/>
              <a:t> </a:t>
            </a:r>
            <a:r>
              <a:rPr lang="de-AT" sz="2000" dirty="0" err="1"/>
              <a:t>texerat</a:t>
            </a:r>
            <a:r>
              <a:rPr lang="de-AT" sz="2000" dirty="0"/>
              <a:t> </a:t>
            </a:r>
            <a:r>
              <a:rPr lang="de-AT" sz="2000" dirty="0" err="1"/>
              <a:t>herba</a:t>
            </a:r>
            <a:r>
              <a:rPr lang="de-AT" sz="2000" dirty="0"/>
              <a:t>, </a:t>
            </a:r>
            <a:r>
              <a:rPr lang="de-AT" sz="2000" dirty="0" err="1"/>
              <a:t>iacebat</a:t>
            </a:r>
            <a:r>
              <a:rPr lang="de-AT" sz="2000" dirty="0"/>
              <a:t>               420</a:t>
            </a:r>
            <a:br>
              <a:rPr lang="de-AT" sz="2000" dirty="0"/>
            </a:br>
            <a:r>
              <a:rPr lang="de-AT" sz="2000" dirty="0"/>
              <a:t>et </a:t>
            </a:r>
            <a:r>
              <a:rPr lang="de-AT" sz="2000" dirty="0" err="1"/>
              <a:t>pictam</a:t>
            </a:r>
            <a:r>
              <a:rPr lang="de-AT" sz="2000" dirty="0"/>
              <a:t> </a:t>
            </a:r>
            <a:r>
              <a:rPr lang="de-AT" sz="2000" dirty="0" err="1"/>
              <a:t>posita</a:t>
            </a:r>
            <a:r>
              <a:rPr lang="de-AT" sz="2000" dirty="0"/>
              <a:t> </a:t>
            </a:r>
            <a:r>
              <a:rPr lang="de-AT" sz="2000" dirty="0" err="1"/>
              <a:t>pharetram</a:t>
            </a:r>
            <a:r>
              <a:rPr lang="de-AT" sz="2000" dirty="0"/>
              <a:t> </a:t>
            </a:r>
            <a:r>
              <a:rPr lang="de-AT" sz="2000" dirty="0" err="1"/>
              <a:t>cervice</a:t>
            </a:r>
            <a:r>
              <a:rPr lang="de-AT" sz="2000" dirty="0"/>
              <a:t> </a:t>
            </a:r>
            <a:r>
              <a:rPr lang="de-AT" sz="2000" dirty="0" err="1"/>
              <a:t>premebat</a:t>
            </a:r>
            <a:r>
              <a:rPr lang="de-AT" sz="2000" dirty="0"/>
              <a:t>.</a:t>
            </a:r>
            <a:br>
              <a:rPr lang="de-AT" sz="2000" dirty="0"/>
            </a:br>
            <a:r>
              <a:rPr lang="de-AT" sz="2000" dirty="0" err="1"/>
              <a:t>Iuppiter</a:t>
            </a:r>
            <a:r>
              <a:rPr lang="de-AT" sz="2000" dirty="0"/>
              <a:t> </a:t>
            </a:r>
            <a:r>
              <a:rPr lang="de-AT" sz="2000" dirty="0" err="1"/>
              <a:t>ut</a:t>
            </a:r>
            <a:r>
              <a:rPr lang="de-AT" sz="2000" dirty="0"/>
              <a:t> vidit </a:t>
            </a:r>
            <a:r>
              <a:rPr lang="de-AT" sz="2000" dirty="0" err="1"/>
              <a:t>fessam</a:t>
            </a:r>
            <a:r>
              <a:rPr lang="de-AT" sz="2000" dirty="0"/>
              <a:t> et </a:t>
            </a:r>
            <a:r>
              <a:rPr lang="de-AT" sz="2000" dirty="0" err="1"/>
              <a:t>custode</a:t>
            </a:r>
            <a:r>
              <a:rPr lang="de-AT" sz="2000" dirty="0"/>
              <a:t> </a:t>
            </a:r>
            <a:r>
              <a:rPr lang="de-AT" sz="2000" dirty="0" err="1"/>
              <a:t>vacantem</a:t>
            </a:r>
            <a:r>
              <a:rPr lang="de-AT" sz="2000" dirty="0"/>
              <a:t>,</a:t>
            </a:r>
            <a:br>
              <a:rPr lang="de-AT" sz="2000" dirty="0"/>
            </a:br>
            <a:r>
              <a:rPr lang="de-AT" sz="2000" dirty="0"/>
              <a:t>'hoc </a:t>
            </a:r>
            <a:r>
              <a:rPr lang="de-AT" sz="2000" dirty="0" err="1"/>
              <a:t>certe</a:t>
            </a:r>
            <a:r>
              <a:rPr lang="de-AT" sz="2000" dirty="0"/>
              <a:t> </a:t>
            </a:r>
            <a:r>
              <a:rPr lang="de-AT" sz="2000" dirty="0" err="1"/>
              <a:t>furtum</a:t>
            </a:r>
            <a:r>
              <a:rPr lang="de-AT" sz="2000" dirty="0"/>
              <a:t> </a:t>
            </a:r>
            <a:r>
              <a:rPr lang="de-AT" sz="2000" dirty="0" err="1"/>
              <a:t>coniunx</a:t>
            </a:r>
            <a:r>
              <a:rPr lang="de-AT" sz="2000" dirty="0"/>
              <a:t> mea </a:t>
            </a:r>
            <a:r>
              <a:rPr lang="de-AT" sz="2000" dirty="0" err="1"/>
              <a:t>nesciet</a:t>
            </a:r>
            <a:r>
              <a:rPr lang="de-AT" sz="2000" dirty="0"/>
              <a:t>' </a:t>
            </a:r>
            <a:r>
              <a:rPr lang="de-AT" sz="2000" dirty="0" err="1"/>
              <a:t>inquit</a:t>
            </a:r>
            <a:r>
              <a:rPr lang="de-AT" sz="2000" dirty="0"/>
              <a:t>,</a:t>
            </a:r>
            <a:br>
              <a:rPr lang="de-AT" sz="2000" dirty="0"/>
            </a:br>
            <a:r>
              <a:rPr lang="de-AT" sz="2000" dirty="0"/>
              <a:t>'</a:t>
            </a:r>
            <a:r>
              <a:rPr lang="de-AT" sz="2000" dirty="0" err="1"/>
              <a:t>aut</a:t>
            </a:r>
            <a:r>
              <a:rPr lang="de-AT" sz="2000" dirty="0"/>
              <a:t> si </a:t>
            </a:r>
            <a:r>
              <a:rPr lang="de-AT" sz="2000" dirty="0" err="1"/>
              <a:t>rescierit</a:t>
            </a:r>
            <a:r>
              <a:rPr lang="de-AT" sz="2000" dirty="0"/>
              <a:t>, </a:t>
            </a:r>
            <a:r>
              <a:rPr lang="de-AT" sz="2000" dirty="0" err="1"/>
              <a:t>sunt</a:t>
            </a:r>
            <a:r>
              <a:rPr lang="de-AT" sz="2000" dirty="0"/>
              <a:t>, o </a:t>
            </a:r>
            <a:r>
              <a:rPr lang="de-AT" sz="2000" dirty="0" err="1"/>
              <a:t>sunt</a:t>
            </a:r>
            <a:r>
              <a:rPr lang="de-AT" sz="2000" dirty="0"/>
              <a:t> </a:t>
            </a:r>
            <a:r>
              <a:rPr lang="de-AT" sz="2000" dirty="0" err="1"/>
              <a:t>iurgia</a:t>
            </a:r>
            <a:r>
              <a:rPr lang="de-AT" sz="2000" dirty="0"/>
              <a:t> </a:t>
            </a:r>
            <a:r>
              <a:rPr lang="de-AT" sz="2000" dirty="0" err="1"/>
              <a:t>tanti</a:t>
            </a:r>
            <a:r>
              <a:rPr lang="de-AT" sz="2000" dirty="0" smtClean="0"/>
              <a:t>!“‚</a:t>
            </a:r>
          </a:p>
          <a:p>
            <a:pPr>
              <a:lnSpc>
                <a:spcPct val="200000"/>
              </a:lnSpc>
            </a:pPr>
            <a:r>
              <a:rPr lang="de-AT" sz="2000" dirty="0" smtClean="0">
                <a:hlinkClick r:id="rId2"/>
              </a:rPr>
              <a:t>Vokabelliste</a:t>
            </a:r>
            <a:endParaRPr lang="de-AT" sz="2000" dirty="0" smtClean="0"/>
          </a:p>
          <a:p>
            <a:pPr>
              <a:lnSpc>
                <a:spcPct val="200000"/>
              </a:lnSpc>
            </a:pPr>
            <a:r>
              <a:rPr lang="de-AT" sz="2000" dirty="0" smtClean="0">
                <a:hlinkClick r:id="rId3"/>
              </a:rPr>
              <a:t>Vokabelprüfung</a:t>
            </a:r>
            <a:endParaRPr lang="de-AT" sz="2000" dirty="0" smtClean="0"/>
          </a:p>
          <a:p>
            <a:pPr>
              <a:lnSpc>
                <a:spcPct val="200000"/>
              </a:lnSpc>
            </a:pPr>
            <a:r>
              <a:rPr lang="de-AT" sz="2000" dirty="0"/>
              <a:t/>
            </a:r>
            <a:br>
              <a:rPr lang="de-AT" sz="2000" dirty="0"/>
            </a:br>
            <a:endParaRPr lang="de-AT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549606"/>
            <a:ext cx="16764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1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Callisto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5" y="1628800"/>
            <a:ext cx="6120679" cy="4590509"/>
          </a:xfrm>
          <a:prstGeom prst="rect">
            <a:avLst/>
          </a:prstGeom>
        </p:spPr>
      </p:pic>
      <p:sp>
        <p:nvSpPr>
          <p:cNvPr id="5" name="Interaktive Schaltfläche: Zurück oder Vorherige(r) 4">
            <a:hlinkClick r:id="" action="ppaction://hlinkshowjump?jump=lastslideviewed" highlightClick="1"/>
          </p:cNvPr>
          <p:cNvSpPr/>
          <p:nvPr/>
        </p:nvSpPr>
        <p:spPr>
          <a:xfrm>
            <a:off x="251520" y="5805264"/>
            <a:ext cx="864096" cy="41404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31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">
  <a:themeElements>
    <a:clrScheme name="Apothek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117</Words>
  <Application>Microsoft Office PowerPoint</Application>
  <PresentationFormat>Bildschirmpräsentation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Apotheke</vt:lpstr>
      <vt:lpstr>Iupiters Abenteuer</vt:lpstr>
      <vt:lpstr>Jupiter</vt:lpstr>
      <vt:lpstr>Herkunft</vt:lpstr>
      <vt:lpstr>Zeus überlebt</vt:lpstr>
      <vt:lpstr>Jupiter als EHEMANN</vt:lpstr>
      <vt:lpstr>PowerPoint-Präsentation</vt:lpstr>
      <vt:lpstr>Jupiter – Frauenheld bei Ovid</vt:lpstr>
      <vt:lpstr>Callisto, Ovid Met. Ii, 419 ff. Callisto ist erschöpft von der Jagd</vt:lpstr>
      <vt:lpstr>Callisto</vt:lpstr>
      <vt:lpstr>europa</vt:lpstr>
      <vt:lpstr>Semele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Von Göttern und ihren Geliebten</dc:title>
  <dc:creator>elisabeth</dc:creator>
  <cp:lastModifiedBy>elisabeth</cp:lastModifiedBy>
  <cp:revision>20</cp:revision>
  <dcterms:created xsi:type="dcterms:W3CDTF">2014-01-21T19:31:06Z</dcterms:created>
  <dcterms:modified xsi:type="dcterms:W3CDTF">2014-01-22T22:41:35Z</dcterms:modified>
</cp:coreProperties>
</file>